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66"/>
  </p:notesMasterIdLst>
  <p:sldIdLst>
    <p:sldId id="3087" r:id="rId2"/>
    <p:sldId id="397" r:id="rId3"/>
    <p:sldId id="275" r:id="rId4"/>
    <p:sldId id="300" r:id="rId5"/>
    <p:sldId id="301" r:id="rId6"/>
    <p:sldId id="389" r:id="rId7"/>
    <p:sldId id="3071" r:id="rId8"/>
    <p:sldId id="261" r:id="rId9"/>
    <p:sldId id="400" r:id="rId10"/>
    <p:sldId id="3070" r:id="rId11"/>
    <p:sldId id="3072" r:id="rId12"/>
    <p:sldId id="3054" r:id="rId13"/>
    <p:sldId id="398" r:id="rId14"/>
    <p:sldId id="345" r:id="rId15"/>
    <p:sldId id="346" r:id="rId16"/>
    <p:sldId id="347" r:id="rId17"/>
    <p:sldId id="348" r:id="rId18"/>
    <p:sldId id="349" r:id="rId19"/>
    <p:sldId id="350" r:id="rId20"/>
    <p:sldId id="393" r:id="rId21"/>
    <p:sldId id="392" r:id="rId22"/>
    <p:sldId id="394" r:id="rId23"/>
    <p:sldId id="395" r:id="rId24"/>
    <p:sldId id="399" r:id="rId25"/>
    <p:sldId id="366" r:id="rId26"/>
    <p:sldId id="3074" r:id="rId27"/>
    <p:sldId id="364" r:id="rId28"/>
    <p:sldId id="3084" r:id="rId29"/>
    <p:sldId id="3085" r:id="rId30"/>
    <p:sldId id="3086" r:id="rId31"/>
    <p:sldId id="401" r:id="rId32"/>
    <p:sldId id="382" r:id="rId33"/>
    <p:sldId id="413" r:id="rId34"/>
    <p:sldId id="407" r:id="rId35"/>
    <p:sldId id="415" r:id="rId36"/>
    <p:sldId id="411" r:id="rId37"/>
    <p:sldId id="408" r:id="rId38"/>
    <p:sldId id="409" r:id="rId39"/>
    <p:sldId id="412" r:id="rId40"/>
    <p:sldId id="386" r:id="rId41"/>
    <p:sldId id="387" r:id="rId42"/>
    <p:sldId id="402" r:id="rId43"/>
    <p:sldId id="267" r:id="rId44"/>
    <p:sldId id="370" r:id="rId45"/>
    <p:sldId id="377" r:id="rId46"/>
    <p:sldId id="268" r:id="rId47"/>
    <p:sldId id="3073" r:id="rId48"/>
    <p:sldId id="3075" r:id="rId49"/>
    <p:sldId id="373" r:id="rId50"/>
    <p:sldId id="374" r:id="rId51"/>
    <p:sldId id="396" r:id="rId52"/>
    <p:sldId id="3078" r:id="rId53"/>
    <p:sldId id="3079" r:id="rId54"/>
    <p:sldId id="3080" r:id="rId55"/>
    <p:sldId id="3081" r:id="rId56"/>
    <p:sldId id="3082" r:id="rId57"/>
    <p:sldId id="3083" r:id="rId58"/>
    <p:sldId id="416" r:id="rId59"/>
    <p:sldId id="414" r:id="rId60"/>
    <p:sldId id="3088" r:id="rId61"/>
    <p:sldId id="3089" r:id="rId62"/>
    <p:sldId id="3090" r:id="rId63"/>
    <p:sldId id="3091" r:id="rId64"/>
    <p:sldId id="299" r:id="rId6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E52"/>
    <a:srgbClr val="E848BE"/>
    <a:srgbClr val="39F73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9" autoAdjust="0"/>
  </p:normalViewPr>
  <p:slideViewPr>
    <p:cSldViewPr>
      <p:cViewPr varScale="1">
        <p:scale>
          <a:sx n="67" d="100"/>
          <a:sy n="67" d="100"/>
        </p:scale>
        <p:origin x="15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6%20VIGENCIA%202025\DOCUMENTOS\salud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6%20VIGENCIA%202025\DOCUMENTOS\CUADROS%20PARA%20DIAPOSITIVAS%20RENDICUENTAS%20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6%20VIGENCIA%202025\DOCUMENTOS\CUADROS%20PARA%20DIAPOSITIVAS%20RENDICUENTAS%20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6%20VIGENCIA%202025\DOCUMENTOS\CUADROS%20PARA%20DIAPOSITIVAS%20RENDICUENTAS%20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6%20VIGENCIA%202025\DOCUMENTOS\CUADROS%20PARA%20DIAPOSITIVAS%20RENDICUENTAS%20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6%20VIGENCIA%202025\DOCUMENTOS\CUADROS%20PARA%20DIAPOSITIVAS%20RENDICUENTAS%202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5%20VIGENCIA%202024\DOCUMENTOS\salud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5%20VIGENCIA%202024\DOCUMENTOS\salud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UTINA%20SIVIGILA%20PARA%20INFORME%20GENERAL.xlsm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6%20VIGENCIA%202025\DOCUMENTOS\salu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5%20VIGENCIA%202024\DOCUMENTOS\salud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ANEACION%202019\HOSPITAL%20SAN%20VICENTE%20DE%20PAUL\PLANEACION\RENDICION%20DE%20CUENTAS\RENDICION%20DE%20CUENTAS%202026%20VIGENCIA%202025\DOCUMENTOS\salud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formacion%20General\DISCO-D\INFORMES%20A&#209;O%20%202024\RENDICION%20DE%20CUENTAS\PERFIL%20EPIDEMIOLOGICO%20A&#209;O%202024%20%20-%202025%20ACTUA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="1" dirty="0">
                <a:solidFill>
                  <a:schemeClr val="tx1"/>
                </a:solidFill>
              </a:rPr>
              <a:t>TIEMPO PROMEDIO DE ESPERA EN LA ASIGNACIÓN DE CITAS DE PEDIATRÍA (PRIMERA VEZ)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Tiempo promedio de espera para la asignación de citas de pediatría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46A5-47D5-A7F1-674C8153F358}"/>
              </c:ext>
            </c:extLst>
          </c:dPt>
          <c:dLbls>
            <c:dLbl>
              <c:idx val="0"/>
              <c:layout>
                <c:manualLayout>
                  <c:x val="4.3900379907133809E-2"/>
                  <c:y val="-7.0953446717313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A5-47D5-A7F1-674C8153F358}"/>
                </c:ext>
              </c:extLst>
            </c:dLbl>
            <c:dLbl>
              <c:idx val="1"/>
              <c:layout>
                <c:manualLayout>
                  <c:x val="3.8834951456310676E-2"/>
                  <c:y val="-6.7405774381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A5-47D5-A7F1-674C8153F3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4.7</c:v>
                </c:pt>
                <c:pt idx="1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A5-47D5-A7F1-674C8153F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28124480"/>
        <c:axId val="528116280"/>
        <c:axId val="0"/>
      </c:bar3DChart>
      <c:catAx>
        <c:axId val="52812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8116280"/>
        <c:crosses val="autoZero"/>
        <c:auto val="1"/>
        <c:lblAlgn val="ctr"/>
        <c:lblOffset val="100"/>
        <c:noMultiLvlLbl val="0"/>
      </c:catAx>
      <c:valAx>
        <c:axId val="528116280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600">
                    <a:solidFill>
                      <a:schemeClr val="tx1"/>
                    </a:solidFill>
                  </a:rPr>
                  <a:t>Días</a:t>
                </a:r>
                <a:r>
                  <a:rPr lang="es-MX" sz="1600" baseline="0">
                    <a:solidFill>
                      <a:schemeClr val="tx1"/>
                    </a:solidFill>
                  </a:rPr>
                  <a:t> de Espera</a:t>
                </a:r>
                <a:endParaRPr lang="es-CO" sz="16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28124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Hoja3!$C$9</c:f>
              <c:strCache>
                <c:ptCount val="1"/>
                <c:pt idx="0">
                  <c:v>AÑO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Hoja3!$B$10:$B$23</c:f>
              <c:strCache>
                <c:ptCount val="14"/>
                <c:pt idx="0">
                  <c:v>Otros dolores abdominales y los no especificos</c:v>
                </c:pt>
                <c:pt idx="1">
                  <c:v>Fiebre recuerrente no especifica</c:v>
                </c:pt>
                <c:pt idx="2">
                  <c:v>Dolor en el pecho no especificado</c:v>
                </c:pt>
                <c:pt idx="3">
                  <c:v>Cefalea</c:v>
                </c:pt>
                <c:pt idx="4">
                  <c:v>Infeccion aguda no especificada de la via aerea</c:v>
                </c:pt>
                <c:pt idx="5">
                  <c:v>Supervision de embarazo de alto riesgo</c:v>
                </c:pt>
                <c:pt idx="6">
                  <c:v>Dolor en articulacion</c:v>
                </c:pt>
                <c:pt idx="7">
                  <c:v>Lumbago no especificado</c:v>
                </c:pt>
                <c:pt idx="8">
                  <c:v>Hemorragia vaginal y uterina anormal no especificada</c:v>
                </c:pt>
                <c:pt idx="9">
                  <c:v>Hipertension esencial</c:v>
                </c:pt>
                <c:pt idx="10">
                  <c:v>Colico renal no especificado</c:v>
                </c:pt>
                <c:pt idx="11">
                  <c:v>Infeccion de vias urinarias sitio no especifico</c:v>
                </c:pt>
                <c:pt idx="12">
                  <c:v>otros estados post quirurgicos</c:v>
                </c:pt>
                <c:pt idx="13">
                  <c:v>Parto por cesarea</c:v>
                </c:pt>
              </c:strCache>
            </c:strRef>
          </c:cat>
          <c:val>
            <c:numRef>
              <c:f>Hoja3!$C$10:$C$23</c:f>
              <c:numCache>
                <c:formatCode>General</c:formatCode>
                <c:ptCount val="14"/>
                <c:pt idx="0">
                  <c:v>2708</c:v>
                </c:pt>
                <c:pt idx="1">
                  <c:v>1815</c:v>
                </c:pt>
                <c:pt idx="2">
                  <c:v>2127</c:v>
                </c:pt>
                <c:pt idx="3">
                  <c:v>1094</c:v>
                </c:pt>
                <c:pt idx="4">
                  <c:v>800</c:v>
                </c:pt>
                <c:pt idx="5">
                  <c:v>858</c:v>
                </c:pt>
                <c:pt idx="6">
                  <c:v>867</c:v>
                </c:pt>
                <c:pt idx="7">
                  <c:v>907</c:v>
                </c:pt>
                <c:pt idx="8">
                  <c:v>879</c:v>
                </c:pt>
                <c:pt idx="9">
                  <c:v>1022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B-42A1-AD53-BC1FDCA9CC21}"/>
            </c:ext>
          </c:extLst>
        </c:ser>
        <c:ser>
          <c:idx val="1"/>
          <c:order val="1"/>
          <c:tx>
            <c:strRef>
              <c:f>Hoja3!$D$9</c:f>
              <c:strCache>
                <c:ptCount val="1"/>
                <c:pt idx="0">
                  <c:v>AÑO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Hoja3!$B$10:$B$23</c:f>
              <c:strCache>
                <c:ptCount val="14"/>
                <c:pt idx="0">
                  <c:v>Otros dolores abdominales y los no especificos</c:v>
                </c:pt>
                <c:pt idx="1">
                  <c:v>Fiebre recuerrente no especifica</c:v>
                </c:pt>
                <c:pt idx="2">
                  <c:v>Dolor en el pecho no especificado</c:v>
                </c:pt>
                <c:pt idx="3">
                  <c:v>Cefalea</c:v>
                </c:pt>
                <c:pt idx="4">
                  <c:v>Infeccion aguda no especificada de la via aerea</c:v>
                </c:pt>
                <c:pt idx="5">
                  <c:v>Supervision de embarazo de alto riesgo</c:v>
                </c:pt>
                <c:pt idx="6">
                  <c:v>Dolor en articulacion</c:v>
                </c:pt>
                <c:pt idx="7">
                  <c:v>Lumbago no especificado</c:v>
                </c:pt>
                <c:pt idx="8">
                  <c:v>Hemorragia vaginal y uterina anormal no especificada</c:v>
                </c:pt>
                <c:pt idx="9">
                  <c:v>Hipertension esencial</c:v>
                </c:pt>
                <c:pt idx="10">
                  <c:v>Colico renal no especificado</c:v>
                </c:pt>
                <c:pt idx="11">
                  <c:v>Infeccion de vias urinarias sitio no especifico</c:v>
                </c:pt>
                <c:pt idx="12">
                  <c:v>otros estados post quirurgicos</c:v>
                </c:pt>
                <c:pt idx="13">
                  <c:v>Parto por cesarea</c:v>
                </c:pt>
              </c:strCache>
            </c:strRef>
          </c:cat>
          <c:val>
            <c:numRef>
              <c:f>Hoja3!$D$10:$D$23</c:f>
              <c:numCache>
                <c:formatCode>General</c:formatCode>
                <c:ptCount val="14"/>
                <c:pt idx="0">
                  <c:v>3641</c:v>
                </c:pt>
                <c:pt idx="1">
                  <c:v>1311</c:v>
                </c:pt>
                <c:pt idx="2">
                  <c:v>1618</c:v>
                </c:pt>
                <c:pt idx="3">
                  <c:v>1284</c:v>
                </c:pt>
                <c:pt idx="5">
                  <c:v>1731</c:v>
                </c:pt>
                <c:pt idx="9">
                  <c:v>1428</c:v>
                </c:pt>
                <c:pt idx="10">
                  <c:v>1073</c:v>
                </c:pt>
                <c:pt idx="11">
                  <c:v>1939</c:v>
                </c:pt>
                <c:pt idx="12">
                  <c:v>1503</c:v>
                </c:pt>
                <c:pt idx="13">
                  <c:v>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4B-42A1-AD53-BC1FDCA9CC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07886832"/>
        <c:axId val="507878512"/>
        <c:axId val="0"/>
      </c:bar3DChart>
      <c:catAx>
        <c:axId val="50788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07878512"/>
        <c:crosses val="autoZero"/>
        <c:auto val="1"/>
        <c:lblAlgn val="ctr"/>
        <c:lblOffset val="100"/>
        <c:noMultiLvlLbl val="0"/>
      </c:catAx>
      <c:valAx>
        <c:axId val="507878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0788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dirty="0"/>
              <a:t>EJECUCION</a:t>
            </a:r>
            <a:r>
              <a:rPr lang="es-CO" baseline="0" dirty="0"/>
              <a:t> DE INGRESOS</a:t>
            </a:r>
            <a:endParaRPr lang="es-C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278818522988508E-2"/>
          <c:y val="0.23066445052577386"/>
          <c:w val="0.96577207312329838"/>
          <c:h val="0.6771527764408421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DC6-462E-B50A-0E30C94AF31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DC6-462E-B50A-0E30C94AF31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DC6-462E-B50A-0E30C94AF311}"/>
              </c:ext>
            </c:extLst>
          </c:dPt>
          <c:dPt>
            <c:idx val="3"/>
            <c:invertIfNegative val="0"/>
            <c:bubble3D val="0"/>
            <c:spPr>
              <a:solidFill>
                <a:srgbClr val="D1DE52">
                  <a:alpha val="84706"/>
                </a:srgb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DC6-462E-B50A-0E30C94AF311}"/>
              </c:ext>
            </c:extLst>
          </c:dPt>
          <c:dPt>
            <c:idx val="4"/>
            <c:invertIfNegative val="0"/>
            <c:bubble3D val="0"/>
            <c:spPr>
              <a:solidFill>
                <a:srgbClr val="E848BE">
                  <a:alpha val="84706"/>
                </a:srgb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D2FA-45BD-A316-71555DB98911}"/>
              </c:ext>
            </c:extLst>
          </c:dPt>
          <c:dPt>
            <c:idx val="6"/>
            <c:invertIfNegative val="0"/>
            <c:bubble3D val="0"/>
            <c:spPr>
              <a:solidFill>
                <a:srgbClr val="39F739">
                  <a:alpha val="84706"/>
                </a:srgb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D2FA-45BD-A316-71555DB98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Hoja1!$I$19:$I$26</c:f>
              <c:strCache>
                <c:ptCount val="8"/>
                <c:pt idx="0">
                  <c:v>PRESUPUESTO INICIAL</c:v>
                </c:pt>
                <c:pt idx="1">
                  <c:v>ADICION</c:v>
                </c:pt>
                <c:pt idx="2">
                  <c:v>PRESUPUESTO DEFINITIVO</c:v>
                </c:pt>
                <c:pt idx="3">
                  <c:v>RECONOCIDO  VIGENCIA ACTUAL</c:v>
                </c:pt>
                <c:pt idx="4">
                  <c:v>RECONOCIDO VIGENCIA ANTERIOR</c:v>
                </c:pt>
                <c:pt idx="5">
                  <c:v>RECAUDO VIGENCIA ACTUAL</c:v>
                </c:pt>
                <c:pt idx="6">
                  <c:v>RECAUDO VIGENCIA ANTERIOR</c:v>
                </c:pt>
                <c:pt idx="7">
                  <c:v>PENDIENTE POR RECAUDAR</c:v>
                </c:pt>
              </c:strCache>
            </c:strRef>
          </c:cat>
          <c:val>
            <c:numRef>
              <c:f>Hoja1!$J$19:$J$26</c:f>
              <c:numCache>
                <c:formatCode>_-"$"\ * #,##0_-;\-"$"\ * #,##0_-;_-"$"\ * "-"??_-;_-@_-</c:formatCode>
                <c:ptCount val="8"/>
                <c:pt idx="0">
                  <c:v>41844070578</c:v>
                </c:pt>
                <c:pt idx="1">
                  <c:v>10718385252</c:v>
                </c:pt>
                <c:pt idx="2">
                  <c:v>52562455830</c:v>
                </c:pt>
                <c:pt idx="3" formatCode="_-* #,##0_-;\-* #,##0_-;_-* &quot;-&quot;??_-;_-@_-">
                  <c:v>51540538926</c:v>
                </c:pt>
                <c:pt idx="4" formatCode="_-* #,##0_-;\-* #,##0_-;_-* &quot;-&quot;??_-;_-@_-">
                  <c:v>12886219280</c:v>
                </c:pt>
                <c:pt idx="5" formatCode="_-* #,##0_-;\-* #,##0_-;_-* &quot;-&quot;??_-;_-@_-">
                  <c:v>24387844605</c:v>
                </c:pt>
                <c:pt idx="6" formatCode="_-* #,##0_-;\-* #,##0_-;_-* &quot;-&quot;??_-;_-@_-">
                  <c:v>12886219280</c:v>
                </c:pt>
                <c:pt idx="7" formatCode="_-* #,##0_-;\-* #,##0_-;_-* &quot;-&quot;??_-;_-@_-">
                  <c:v>27152694321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DC6-462E-B50A-0E30C94AF3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8915071"/>
        <c:axId val="178903007"/>
        <c:axId val="0"/>
      </c:bar3DChart>
      <c:catAx>
        <c:axId val="178915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8903007"/>
        <c:crosses val="autoZero"/>
        <c:auto val="1"/>
        <c:lblAlgn val="ctr"/>
        <c:lblOffset val="100"/>
        <c:noMultiLvlLbl val="0"/>
      </c:catAx>
      <c:valAx>
        <c:axId val="178903007"/>
        <c:scaling>
          <c:orientation val="minMax"/>
        </c:scaling>
        <c:delete val="1"/>
        <c:axPos val="l"/>
        <c:numFmt formatCode="_-&quot;$&quot;\ * #,##0_-;\-&quot;$&quot;\ * #,##0_-;_-&quot;$&quot;\ * &quot;-&quot;??_-;_-@_-" sourceLinked="1"/>
        <c:majorTickMark val="none"/>
        <c:minorTickMark val="none"/>
        <c:tickLblPos val="nextTo"/>
        <c:crossAx val="178915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O" sz="2000" dirty="0">
                <a:solidFill>
                  <a:sysClr val="windowText" lastClr="000000"/>
                </a:solidFill>
              </a:rPr>
              <a:t>FACTURADO Vs RECUADO </a:t>
            </a:r>
          </a:p>
        </c:rich>
      </c:tx>
      <c:layout>
        <c:manualLayout>
          <c:xMode val="edge"/>
          <c:yMode val="edge"/>
          <c:x val="0.37137826189246947"/>
          <c:y val="3.240731872703799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1">
            <a:alpha val="0"/>
          </a:schemeClr>
        </a:solidFill>
        <a:ln>
          <a:solidFill>
            <a:schemeClr val="bg1"/>
          </a:solidFill>
        </a:ln>
        <a:effectLst/>
        <a:sp3d>
          <a:contourClr>
            <a:schemeClr val="bg1"/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/>
            </c:spPr>
            <c:extLst>
              <c:ext xmlns:c16="http://schemas.microsoft.com/office/drawing/2014/chart" uri="{C3380CC4-5D6E-409C-BE32-E72D297353CC}">
                <c16:uniqueId val="{00000002-834B-4703-9BE6-1F657A0286C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flat">
                <a:contourClr>
                  <a:schemeClr val="accent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4B-4703-9BE6-1F657A0286CD}"/>
              </c:ext>
            </c:extLst>
          </c:dPt>
          <c:dLbls>
            <c:dLbl>
              <c:idx val="0"/>
              <c:layout>
                <c:manualLayout>
                  <c:x val="7.332089552238806E-2"/>
                  <c:y val="-0.12962962962962962"/>
                </c:manualLayout>
              </c:layout>
              <c:spPr>
                <a:solidFill>
                  <a:schemeClr val="bg1">
                    <a:alpha val="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glow rad="127000">
                    <a:schemeClr val="bg1"/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0417760279965"/>
                      <c:h val="0.115601851851851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34B-4703-9BE6-1F657A0286CD}"/>
                </c:ext>
              </c:extLst>
            </c:dLbl>
            <c:dLbl>
              <c:idx val="1"/>
              <c:layout>
                <c:manualLayout>
                  <c:x val="8.7499999999999911E-2"/>
                  <c:y val="-0.1388888888888889"/>
                </c:manualLayout>
              </c:layout>
              <c:spPr>
                <a:solidFill>
                  <a:schemeClr val="bg1">
                    <a:alpha val="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glow rad="127000">
                    <a:schemeClr val="bg1"/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70844269466316"/>
                      <c:h val="0.115601851851851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34B-4703-9BE6-1F657A0286CD}"/>
                </c:ext>
              </c:extLst>
            </c:dLbl>
            <c:spPr>
              <a:solidFill>
                <a:schemeClr val="bg1">
                  <a:alpha val="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glow rad="127000">
                  <a:schemeClr val="bg1"/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Hoja1!$I$45:$I$46</c:f>
              <c:strCache>
                <c:ptCount val="2"/>
                <c:pt idx="0">
                  <c:v>FACTURADO</c:v>
                </c:pt>
                <c:pt idx="1">
                  <c:v>RECAUDADO</c:v>
                </c:pt>
              </c:strCache>
            </c:strRef>
          </c:cat>
          <c:val>
            <c:numRef>
              <c:f>Hoja1!$J$45:$J$46</c:f>
              <c:numCache>
                <c:formatCode>_-"$"\ * #,##0_-;\-"$"\ * #,##0_-;_-"$"\ * "-"??_-;_-@_-</c:formatCode>
                <c:ptCount val="2"/>
                <c:pt idx="0">
                  <c:v>51540538926</c:v>
                </c:pt>
                <c:pt idx="1">
                  <c:v>24387844605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4B-4703-9BE6-1F657A0286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283480639"/>
        <c:axId val="283486879"/>
        <c:axId val="0"/>
      </c:bar3DChart>
      <c:catAx>
        <c:axId val="28348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83486879"/>
        <c:crosses val="autoZero"/>
        <c:auto val="1"/>
        <c:lblAlgn val="ctr"/>
        <c:lblOffset val="100"/>
        <c:noMultiLvlLbl val="0"/>
      </c:catAx>
      <c:valAx>
        <c:axId val="283486879"/>
        <c:scaling>
          <c:orientation val="minMax"/>
        </c:scaling>
        <c:delete val="1"/>
        <c:axPos val="l"/>
        <c:numFmt formatCode="_-&quot;$&quot;\ * #,##0_-;\-&quot;$&quot;\ * #,##0_-;_-&quot;$&quot;\ * &quot;-&quot;??_-;_-@_-" sourceLinked="1"/>
        <c:majorTickMark val="out"/>
        <c:minorTickMark val="none"/>
        <c:tickLblPos val="nextTo"/>
        <c:crossAx val="283480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6350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dirty="0"/>
              <a:t>EJECUCIÓN</a:t>
            </a:r>
            <a:r>
              <a:rPr lang="es-CO" baseline="0" dirty="0"/>
              <a:t> DE GASTOS 2025</a:t>
            </a:r>
            <a:endParaRPr lang="es-C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E32-458C-97E8-DE53B3E9DBA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E32-458C-97E8-DE53B3E9DBA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E32-458C-97E8-DE53B3E9DBA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AE32-458C-97E8-DE53B3E9DBA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AE32-458C-97E8-DE53B3E9DBAA}"/>
              </c:ext>
            </c:extLst>
          </c:dPt>
          <c:dPt>
            <c:idx val="5"/>
            <c:invertIfNegative val="0"/>
            <c:bubble3D val="0"/>
            <c:spPr>
              <a:solidFill>
                <a:srgbClr val="CC66FF"/>
              </a:solidFill>
              <a:ln w="9525" cap="flat" cmpd="sng" algn="ctr">
                <a:noFill/>
                <a:round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AE32-458C-97E8-DE53B3E9DB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Hoja1!$M$19:$M$24</c:f>
              <c:strCache>
                <c:ptCount val="6"/>
                <c:pt idx="0">
                  <c:v>PRESUPUESTO INICIAL</c:v>
                </c:pt>
                <c:pt idx="1">
                  <c:v>ADICIÓN</c:v>
                </c:pt>
                <c:pt idx="2">
                  <c:v>PRESUPUESTO DEFINITIVO</c:v>
                </c:pt>
                <c:pt idx="3">
                  <c:v>OBLIGACIONES </c:v>
                </c:pt>
                <c:pt idx="4">
                  <c:v>PAGOS</c:v>
                </c:pt>
                <c:pt idx="5">
                  <c:v>CUENTAS POR PAGAR</c:v>
                </c:pt>
              </c:strCache>
            </c:strRef>
          </c:cat>
          <c:val>
            <c:numRef>
              <c:f>Hoja1!$N$19:$N$24</c:f>
              <c:numCache>
                <c:formatCode>_-"$"\ * #,##0_-;\-"$"\ * #,##0_-;_-"$"\ * "-"??_-;_-@_-</c:formatCode>
                <c:ptCount val="6"/>
                <c:pt idx="0">
                  <c:v>41844070578</c:v>
                </c:pt>
                <c:pt idx="1">
                  <c:v>10718385252</c:v>
                </c:pt>
                <c:pt idx="2">
                  <c:v>52562455830</c:v>
                </c:pt>
                <c:pt idx="3" formatCode="_-* #,##0_-;\-* #,##0_-;_-* &quot;-&quot;??_-;_-@_-">
                  <c:v>47162663769</c:v>
                </c:pt>
                <c:pt idx="4" formatCode="_-* #,##0_-;\-* #,##0_-;_-* &quot;-&quot;??_-;_-@_-">
                  <c:v>36601643742</c:v>
                </c:pt>
                <c:pt idx="5" formatCode="_-* #,##0_-;\-* #,##0_-;_-* &quot;-&quot;??_-;_-@_-">
                  <c:v>10561020027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E32-458C-97E8-DE53B3E9DB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9955727"/>
        <c:axId val="169956975"/>
        <c:axId val="0"/>
      </c:bar3DChart>
      <c:catAx>
        <c:axId val="169955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9956975"/>
        <c:crosses val="autoZero"/>
        <c:auto val="1"/>
        <c:lblAlgn val="ctr"/>
        <c:lblOffset val="100"/>
        <c:noMultiLvlLbl val="0"/>
      </c:catAx>
      <c:valAx>
        <c:axId val="169956975"/>
        <c:scaling>
          <c:orientation val="minMax"/>
        </c:scaling>
        <c:delete val="1"/>
        <c:axPos val="l"/>
        <c:numFmt formatCode="_-&quot;$&quot;\ * #,##0_-;\-&quot;$&quot;\ * #,##0_-;_-&quot;$&quot;\ * &quot;-&quot;??_-;_-@_-" sourceLinked="1"/>
        <c:majorTickMark val="none"/>
        <c:minorTickMark val="none"/>
        <c:tickLblPos val="nextTo"/>
        <c:crossAx val="16995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600" dirty="0"/>
              <a:t>COMPARATIVO 2025 Vs</a:t>
            </a:r>
            <a:r>
              <a:rPr lang="es-CO" sz="1600" baseline="0" dirty="0"/>
              <a:t> 2024 </a:t>
            </a:r>
            <a:endParaRPr lang="es-CO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Hoja1!$F$72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Hoja1!$G$71:$I$71</c:f>
              <c:strCache>
                <c:ptCount val="3"/>
                <c:pt idx="0">
                  <c:v>ACTIVO</c:v>
                </c:pt>
                <c:pt idx="1">
                  <c:v>PASIVO</c:v>
                </c:pt>
                <c:pt idx="2">
                  <c:v>PATRIMONIO</c:v>
                </c:pt>
              </c:strCache>
            </c:strRef>
          </c:cat>
          <c:val>
            <c:numRef>
              <c:f>Hoja1!$G$72:$I$72</c:f>
              <c:numCache>
                <c:formatCode>_-* #,##0_-;\-* #,##0_-;_-* "-"??_-;_-@_-</c:formatCode>
                <c:ptCount val="3"/>
                <c:pt idx="0">
                  <c:v>84622274433</c:v>
                </c:pt>
                <c:pt idx="1">
                  <c:v>23462443722</c:v>
                </c:pt>
                <c:pt idx="2">
                  <c:v>61159830711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46-4139-9AFD-19008E33A212}"/>
            </c:ext>
          </c:extLst>
        </c:ser>
        <c:ser>
          <c:idx val="1"/>
          <c:order val="1"/>
          <c:tx>
            <c:strRef>
              <c:f>Hoja1!$F$73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Hoja1!$G$71:$I$71</c:f>
              <c:strCache>
                <c:ptCount val="3"/>
                <c:pt idx="0">
                  <c:v>ACTIVO</c:v>
                </c:pt>
                <c:pt idx="1">
                  <c:v>PASIVO</c:v>
                </c:pt>
                <c:pt idx="2">
                  <c:v>PATRIMONIO</c:v>
                </c:pt>
              </c:strCache>
            </c:strRef>
          </c:cat>
          <c:val>
            <c:numRef>
              <c:f>Hoja1!$G$73:$I$73</c:f>
              <c:numCache>
                <c:formatCode>_-* #,##0_-;\-* #,##0_-;_-* "-"??_-;_-@_-</c:formatCode>
                <c:ptCount val="3"/>
                <c:pt idx="0">
                  <c:v>71595387943</c:v>
                </c:pt>
                <c:pt idx="1">
                  <c:v>19332320314</c:v>
                </c:pt>
                <c:pt idx="2">
                  <c:v>52263067629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46-4139-9AFD-19008E33A212}"/>
            </c:ext>
          </c:extLst>
        </c:ser>
        <c:ser>
          <c:idx val="2"/>
          <c:order val="2"/>
          <c:tx>
            <c:strRef>
              <c:f>Hoja1!$F$74</c:f>
              <c:strCache>
                <c:ptCount val="1"/>
                <c:pt idx="0">
                  <c:v>VARIACION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strRef>
              <c:f>Hoja1!$G$71:$I$71</c:f>
              <c:strCache>
                <c:ptCount val="3"/>
                <c:pt idx="0">
                  <c:v>ACTIVO</c:v>
                </c:pt>
                <c:pt idx="1">
                  <c:v>PASIVO</c:v>
                </c:pt>
                <c:pt idx="2">
                  <c:v>PATRIMONIO</c:v>
                </c:pt>
              </c:strCache>
            </c:strRef>
          </c:cat>
          <c:val>
            <c:numRef>
              <c:f>Hoja1!$G$74:$I$74</c:f>
              <c:numCache>
                <c:formatCode>_-* #,##0_-;\-* #,##0_-;_-* "-"??_-;_-@_-</c:formatCode>
                <c:ptCount val="3"/>
                <c:pt idx="0">
                  <c:v>13026886490</c:v>
                </c:pt>
                <c:pt idx="1">
                  <c:v>4130123408</c:v>
                </c:pt>
                <c:pt idx="2">
                  <c:v>8896763082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C0-49E2-8DF5-2E9A93C86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23943375"/>
        <c:axId val="223947951"/>
        <c:axId val="0"/>
      </c:bar3DChart>
      <c:catAx>
        <c:axId val="223943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23947951"/>
        <c:crosses val="autoZero"/>
        <c:auto val="1"/>
        <c:lblAlgn val="ctr"/>
        <c:lblOffset val="100"/>
        <c:noMultiLvlLbl val="0"/>
      </c:catAx>
      <c:valAx>
        <c:axId val="223947951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2394337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Hoja1!$E$93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Hoja1!$F$92:$I$92</c:f>
              <c:strCache>
                <c:ptCount val="4"/>
                <c:pt idx="0">
                  <c:v>INGRESOS OPERACIONALES</c:v>
                </c:pt>
                <c:pt idx="1">
                  <c:v>COSTO DE VENTAS</c:v>
                </c:pt>
                <c:pt idx="2">
                  <c:v>GASTOS DE ADMINISTRACION Y OPERACIÓN</c:v>
                </c:pt>
                <c:pt idx="3">
                  <c:v>RESULTADO OPERACIONAL</c:v>
                </c:pt>
              </c:strCache>
            </c:strRef>
          </c:cat>
          <c:val>
            <c:numRef>
              <c:f>Hoja1!$F$93:$I$93</c:f>
              <c:numCache>
                <c:formatCode>_-* #,##0_-;\-* #,##0_-;_-* "-"??_-;_-@_-</c:formatCode>
                <c:ptCount val="4"/>
                <c:pt idx="0">
                  <c:v>49749648208</c:v>
                </c:pt>
                <c:pt idx="1">
                  <c:v>28118433361</c:v>
                </c:pt>
                <c:pt idx="2">
                  <c:v>13189063848</c:v>
                </c:pt>
                <c:pt idx="3">
                  <c:v>8442150999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F1-43B0-A150-74BE31C3FF39}"/>
            </c:ext>
          </c:extLst>
        </c:ser>
        <c:ser>
          <c:idx val="1"/>
          <c:order val="1"/>
          <c:tx>
            <c:strRef>
              <c:f>Hoja1!$E$94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Hoja1!$F$92:$I$92</c:f>
              <c:strCache>
                <c:ptCount val="4"/>
                <c:pt idx="0">
                  <c:v>INGRESOS OPERACIONALES</c:v>
                </c:pt>
                <c:pt idx="1">
                  <c:v>COSTO DE VENTAS</c:v>
                </c:pt>
                <c:pt idx="2">
                  <c:v>GASTOS DE ADMINISTRACION Y OPERACIÓN</c:v>
                </c:pt>
                <c:pt idx="3">
                  <c:v>RESULTADO OPERACIONAL</c:v>
                </c:pt>
              </c:strCache>
            </c:strRef>
          </c:cat>
          <c:val>
            <c:numRef>
              <c:f>Hoja1!$F$94:$I$94</c:f>
              <c:numCache>
                <c:formatCode>_-* #,##0_-;\-* #,##0_-;_-* "-"??_-;_-@_-</c:formatCode>
                <c:ptCount val="4"/>
                <c:pt idx="0">
                  <c:v>50891991839</c:v>
                </c:pt>
                <c:pt idx="1">
                  <c:v>27048710060</c:v>
                </c:pt>
                <c:pt idx="2">
                  <c:v>15777056592</c:v>
                </c:pt>
                <c:pt idx="3">
                  <c:v>8066225187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F1-43B0-A150-74BE31C3FF39}"/>
            </c:ext>
          </c:extLst>
        </c:ser>
        <c:ser>
          <c:idx val="2"/>
          <c:order val="2"/>
          <c:tx>
            <c:strRef>
              <c:f>Hoja1!$E$95</c:f>
              <c:strCache>
                <c:ptCount val="1"/>
                <c:pt idx="0">
                  <c:v>VARIACION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Hoja1!$F$92:$I$92</c:f>
              <c:strCache>
                <c:ptCount val="4"/>
                <c:pt idx="0">
                  <c:v>INGRESOS OPERACIONALES</c:v>
                </c:pt>
                <c:pt idx="1">
                  <c:v>COSTO DE VENTAS</c:v>
                </c:pt>
                <c:pt idx="2">
                  <c:v>GASTOS DE ADMINISTRACION Y OPERACIÓN</c:v>
                </c:pt>
                <c:pt idx="3">
                  <c:v>RESULTADO OPERACIONAL</c:v>
                </c:pt>
              </c:strCache>
            </c:strRef>
          </c:cat>
          <c:val>
            <c:numRef>
              <c:f>Hoja1!$F$95:$I$95</c:f>
              <c:numCache>
                <c:formatCode>_-* #,##0_-;\-* #,##0_-;_-* "-"??_-;_-@_-</c:formatCode>
                <c:ptCount val="4"/>
                <c:pt idx="0">
                  <c:v>-1142343631</c:v>
                </c:pt>
                <c:pt idx="1">
                  <c:v>1069723301</c:v>
                </c:pt>
                <c:pt idx="2">
                  <c:v>-2587992744</c:v>
                </c:pt>
                <c:pt idx="3">
                  <c:v>375925812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F1-43B0-A150-74BE31C3F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5054031"/>
        <c:axId val="315055695"/>
      </c:barChart>
      <c:catAx>
        <c:axId val="315054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15055695"/>
        <c:crosses val="autoZero"/>
        <c:auto val="1"/>
        <c:lblAlgn val="ctr"/>
        <c:lblOffset val="100"/>
        <c:noMultiLvlLbl val="0"/>
      </c:catAx>
      <c:valAx>
        <c:axId val="315055695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31505403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43907647137324"/>
          <c:y val="0.16731761225610597"/>
          <c:w val="0.65931663203116564"/>
          <c:h val="0.6715111443375373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9F0-405F-99E4-77AB305752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9F0-405F-99E4-77AB305752C6}"/>
              </c:ext>
            </c:extLst>
          </c:dPt>
          <c:dPt>
            <c:idx val="2"/>
            <c:bubble3D val="0"/>
            <c:spPr>
              <a:solidFill>
                <a:srgbClr val="CCFF3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9F0-405F-99E4-77AB305752C6}"/>
              </c:ext>
            </c:extLst>
          </c:dPt>
          <c:dLbls>
            <c:dLbl>
              <c:idx val="0"/>
              <c:layout>
                <c:manualLayout>
                  <c:x val="5.833333333333323E-2"/>
                  <c:y val="-0.1210745365115399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F0-405F-99E4-77AB305752C6}"/>
                </c:ext>
              </c:extLst>
            </c:dLbl>
            <c:dLbl>
              <c:idx val="1"/>
              <c:layout>
                <c:manualLayout>
                  <c:x val="-8.3333333333333332E-3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F0-405F-99E4-77AB305752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Hoja1!$B$2:$B$4</c:f>
              <c:strCache>
                <c:ptCount val="3"/>
                <c:pt idx="0">
                  <c:v>QUEJAS</c:v>
                </c:pt>
                <c:pt idx="1">
                  <c:v>PETICIONES</c:v>
                </c:pt>
                <c:pt idx="2">
                  <c:v>FELICITACIONES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14</c:v>
                </c:pt>
                <c:pt idx="1">
                  <c:v>227</c:v>
                </c:pt>
                <c:pt idx="2">
                  <c:v>1022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F0-405F-99E4-77AB305752C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8187945454339889E-2"/>
          <c:y val="0.87835617865428317"/>
          <c:w val="0.78316968853469593"/>
          <c:h val="6.93593017272347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39938607980441"/>
          <c:y val="5.4375794106647529E-2"/>
          <c:w val="0.86163468431699897"/>
          <c:h val="0.787129838188017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F0-4F7F-8598-51AF76D28A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Hoja2!$C$41:$D$41</c:f>
              <c:strCache>
                <c:ptCount val="2"/>
                <c:pt idx="0">
                  <c:v>AÑO 2024</c:v>
                </c:pt>
                <c:pt idx="1">
                  <c:v>AÑO 2025</c:v>
                </c:pt>
              </c:strCache>
            </c:strRef>
          </c:cat>
          <c:val>
            <c:numRef>
              <c:f>Hoja2!$C$42:$D$42</c:f>
              <c:numCache>
                <c:formatCode>General</c:formatCode>
                <c:ptCount val="2"/>
                <c:pt idx="0">
                  <c:v>24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0-4F7F-8598-51AF76D28A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6769775"/>
        <c:axId val="86760623"/>
      </c:barChart>
      <c:catAx>
        <c:axId val="86769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6760623"/>
        <c:crosses val="autoZero"/>
        <c:auto val="1"/>
        <c:lblAlgn val="ctr"/>
        <c:lblOffset val="100"/>
        <c:noMultiLvlLbl val="0"/>
      </c:catAx>
      <c:valAx>
        <c:axId val="86760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400" dirty="0">
                    <a:solidFill>
                      <a:schemeClr val="tx1"/>
                    </a:solidFill>
                  </a:rPr>
                  <a:t>Número</a:t>
                </a:r>
                <a:r>
                  <a:rPr lang="es-CO" sz="1400" baseline="0" dirty="0">
                    <a:solidFill>
                      <a:schemeClr val="tx1"/>
                    </a:solidFill>
                  </a:rPr>
                  <a:t> de Quejas</a:t>
                </a:r>
                <a:endParaRPr lang="es-CO" sz="14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6769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37349553753287"/>
          <c:y val="8.9788003353162782E-2"/>
          <c:w val="0.8690702576256959"/>
          <c:h val="0.773300515628982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Hoja2!$B$20</c:f>
              <c:strCache>
                <c:ptCount val="1"/>
                <c:pt idx="0">
                  <c:v>NUMERO DE ENCUESTAS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D9-4982-9A71-9D1A05D39C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Hoja2!$C$19:$D$19</c:f>
              <c:strCache>
                <c:ptCount val="2"/>
                <c:pt idx="0">
                  <c:v>AÑO 2024</c:v>
                </c:pt>
                <c:pt idx="1">
                  <c:v>AÑO 2025</c:v>
                </c:pt>
              </c:strCache>
            </c:strRef>
          </c:cat>
          <c:val>
            <c:numRef>
              <c:f>Hoja2!$C$20:$D$20</c:f>
              <c:numCache>
                <c:formatCode>General</c:formatCode>
                <c:ptCount val="2"/>
                <c:pt idx="0">
                  <c:v>4800</c:v>
                </c:pt>
                <c:pt idx="1">
                  <c:v>4944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D9-4982-9A71-9D1A05D39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5509599"/>
        <c:axId val="2125512095"/>
      </c:barChart>
      <c:catAx>
        <c:axId val="2125509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5512095"/>
        <c:crosses val="autoZero"/>
        <c:auto val="1"/>
        <c:lblAlgn val="ctr"/>
        <c:lblOffset val="100"/>
        <c:noMultiLvlLbl val="0"/>
      </c:catAx>
      <c:valAx>
        <c:axId val="2125512095"/>
        <c:scaling>
          <c:orientation val="minMax"/>
          <c:max val="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400" dirty="0">
                    <a:solidFill>
                      <a:schemeClr val="tx1"/>
                    </a:solidFill>
                  </a:rPr>
                  <a:t>Número</a:t>
                </a:r>
                <a:r>
                  <a:rPr lang="es-CO" sz="1400" baseline="0" dirty="0">
                    <a:solidFill>
                      <a:schemeClr val="tx1"/>
                    </a:solidFill>
                  </a:rPr>
                  <a:t> de Encuestas</a:t>
                </a:r>
                <a:endParaRPr lang="es-CO" sz="14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5509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dirty="0">
                <a:solidFill>
                  <a:schemeClr val="tx1"/>
                </a:solidFill>
              </a:rPr>
              <a:t>TIEMPO PROMEDIO DE ESPERA EN LA ASIGNACIÓN DE CITAS DE OBSTETRICIA (PRIMERA VEZ)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73237653018153E-2"/>
          <c:y val="0.26937391749098982"/>
          <c:w val="0.96285352469396368"/>
          <c:h val="0.585677651621934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Hoja1!$A$12</c:f>
              <c:strCache>
                <c:ptCount val="1"/>
                <c:pt idx="0">
                  <c:v>TIEMPO PROMEDIO DE ESPERA EN LA ASIGNACIÓN DE CITAS DE OBSTETRICIA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5D9-4209-B055-F0EAF6D3C2FA}"/>
              </c:ext>
            </c:extLst>
          </c:dPt>
          <c:dLbls>
            <c:dLbl>
              <c:idx val="0"/>
              <c:layout>
                <c:manualLayout>
                  <c:x val="2.5327142254115656E-2"/>
                  <c:y val="-6.9179610549380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D9-4209-B055-F0EAF6D3C2FA}"/>
                </c:ext>
              </c:extLst>
            </c:dLbl>
            <c:dLbl>
              <c:idx val="1"/>
              <c:layout>
                <c:manualLayout>
                  <c:x val="2.1105951878429716E-2"/>
                  <c:y val="-6.9179610549380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D9-4209-B055-F0EAF6D3C2FA}"/>
                </c:ext>
              </c:extLst>
            </c:dLbl>
            <c:dLbl>
              <c:idx val="2"/>
              <c:layout>
                <c:manualLayout>
                  <c:x val="1.0130856901646263E-2"/>
                  <c:y val="-5.3215085037985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D9-4209-B055-F0EAF6D3C2FA}"/>
                </c:ext>
              </c:extLst>
            </c:dLbl>
            <c:dLbl>
              <c:idx val="3"/>
              <c:layout>
                <c:manualLayout>
                  <c:x val="3.3769523005487551E-2"/>
                  <c:y val="-2.1286034015194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D9-4209-B055-F0EAF6D3C2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Hoja1!$B$10:$C$11</c:f>
              <c:multiLvlStrCache>
                <c:ptCount val="2"/>
                <c:lvl>
                  <c:pt idx="0">
                    <c:v>Días de espera</c:v>
                  </c:pt>
                  <c:pt idx="1">
                    <c:v>Días de espera</c:v>
                  </c:pt>
                </c:lvl>
                <c:lvl>
                  <c:pt idx="0">
                    <c:v>2024</c:v>
                  </c:pt>
                  <c:pt idx="1">
                    <c:v>2025</c:v>
                  </c:pt>
                </c:lvl>
              </c:multiLvlStrCache>
            </c:multiLvlStrRef>
          </c:cat>
          <c:val>
            <c:numRef>
              <c:f>Hoja1!$B$12:$C$12</c:f>
              <c:numCache>
                <c:formatCode>General</c:formatCode>
                <c:ptCount val="2"/>
                <c:pt idx="0">
                  <c:v>3.5</c:v>
                </c:pt>
                <c:pt idx="1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D9-4209-B055-F0EAF6D3C2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9513088"/>
        <c:axId val="119515776"/>
        <c:axId val="0"/>
      </c:bar3DChart>
      <c:catAx>
        <c:axId val="119513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515776"/>
        <c:crosses val="autoZero"/>
        <c:auto val="1"/>
        <c:lblAlgn val="ctr"/>
        <c:lblOffset val="100"/>
        <c:noMultiLvlLbl val="0"/>
      </c:catAx>
      <c:valAx>
        <c:axId val="11951577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400" dirty="0">
                    <a:solidFill>
                      <a:schemeClr val="tx1"/>
                    </a:solidFill>
                  </a:rPr>
                  <a:t>Días</a:t>
                </a:r>
                <a:r>
                  <a:rPr lang="es-MX" sz="1400" baseline="0" dirty="0">
                    <a:solidFill>
                      <a:schemeClr val="tx1"/>
                    </a:solidFill>
                  </a:rPr>
                  <a:t> de Espera</a:t>
                </a:r>
                <a:endParaRPr lang="es-CO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5.0935209713391154E-2"/>
              <c:y val="0.51288357496989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513088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dirty="0">
                <a:solidFill>
                  <a:schemeClr val="tx1"/>
                </a:solidFill>
              </a:rPr>
              <a:t>TIEMPO PROMEDIO DE ESPERA EN LA ASIGNACIÓN DE CITAS DE MEDICINA INTERNA (PRIMERA VEZ)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928283170873584E-2"/>
          <c:y val="0.20944443877314642"/>
          <c:w val="0.93895266153617685"/>
          <c:h val="0.6301056405770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Hoja1!$A$20</c:f>
              <c:strCache>
                <c:ptCount val="1"/>
                <c:pt idx="0">
                  <c:v>TIEMPO PROMEDIO DE ESPERA EN LA ASIGNACIÓN DE CITAS DE MEDICINA INTERNA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15B-44B2-AAED-1CFAD5E859FF}"/>
              </c:ext>
            </c:extLst>
          </c:dPt>
          <c:dLbls>
            <c:dLbl>
              <c:idx val="0"/>
              <c:layout>
                <c:manualLayout>
                  <c:x val="2.5531396094610782E-2"/>
                  <c:y val="-7.645782242572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5B-44B2-AAED-1CFAD5E859FF}"/>
                </c:ext>
              </c:extLst>
            </c:dLbl>
            <c:dLbl>
              <c:idx val="1"/>
              <c:layout>
                <c:manualLayout>
                  <c:x val="3.3767330318678651E-2"/>
                  <c:y val="-8.8092708447031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5B-44B2-AAED-1CFAD5E859FF}"/>
                </c:ext>
              </c:extLst>
            </c:dLbl>
            <c:dLbl>
              <c:idx val="2"/>
              <c:layout>
                <c:manualLayout>
                  <c:x val="8.2359342240679936E-3"/>
                  <c:y val="-7.645782242572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5B-44B2-AAED-1CFAD5E859FF}"/>
                </c:ext>
              </c:extLst>
            </c:dLbl>
            <c:dLbl>
              <c:idx val="3"/>
              <c:layout>
                <c:manualLayout>
                  <c:x val="3.2943736896271975E-2"/>
                  <c:y val="-4.321529093627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5B-44B2-AAED-1CFAD5E859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Hoja1!$B$18:$C$19</c:f>
              <c:strCache>
                <c:ptCount val="2"/>
                <c:pt idx="0">
                  <c:v>2024</c:v>
                </c:pt>
                <c:pt idx="1">
                  <c:v>2025</c:v>
                </c:pt>
              </c:strCache>
            </c:strRef>
          </c:cat>
          <c:val>
            <c:numRef>
              <c:f>Hoja1!$B$20:$C$20</c:f>
              <c:numCache>
                <c:formatCode>General</c:formatCode>
                <c:ptCount val="2"/>
                <c:pt idx="0">
                  <c:v>7.8</c:v>
                </c:pt>
                <c:pt idx="1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5B-44B2-AAED-1CFAD5E859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9837824"/>
        <c:axId val="119857152"/>
        <c:axId val="0"/>
      </c:bar3DChart>
      <c:catAx>
        <c:axId val="119837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57152"/>
        <c:crosses val="autoZero"/>
        <c:auto val="0"/>
        <c:lblAlgn val="ctr"/>
        <c:lblOffset val="100"/>
        <c:noMultiLvlLbl val="0"/>
      </c:catAx>
      <c:valAx>
        <c:axId val="119857152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1400" dirty="0">
                    <a:solidFill>
                      <a:schemeClr val="tx1"/>
                    </a:solidFill>
                  </a:rPr>
                  <a:t>Días</a:t>
                </a:r>
                <a:r>
                  <a:rPr lang="es-CO" sz="1400" baseline="0" dirty="0">
                    <a:solidFill>
                      <a:schemeClr val="tx1"/>
                    </a:solidFill>
                  </a:rPr>
                  <a:t> de Espera</a:t>
                </a:r>
                <a:endParaRPr lang="es-CO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4.11115787507709E-2"/>
              <c:y val="0.45206230645059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37824"/>
        <c:crossesAt val="1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 dirty="0">
                <a:solidFill>
                  <a:schemeClr val="tx1"/>
                </a:solidFill>
                <a:effectLst/>
              </a:rPr>
              <a:t>TIEMPO PROMEDIO DE ESPERA PARA LA ATENCIÓN DEL PACIENTE CLASIFICADO COMO TRIAGE II</a:t>
            </a:r>
            <a:endParaRPr lang="es-CO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20242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15.05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D8-427F-B9CA-35CBA91912B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cat>
          <c:val>
            <c:numRef>
              <c:f>Hoja1!$C$2</c:f>
              <c:numCache>
                <c:formatCode>General</c:formatCode>
                <c:ptCount val="1"/>
                <c:pt idx="0">
                  <c:v>22.05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D8-427F-B9CA-35CBA9191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7270920"/>
        <c:axId val="348509704"/>
      </c:barChart>
      <c:catAx>
        <c:axId val="347270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8509704"/>
        <c:crosses val="autoZero"/>
        <c:auto val="1"/>
        <c:lblAlgn val="ctr"/>
        <c:lblOffset val="100"/>
        <c:noMultiLvlLbl val="0"/>
      </c:catAx>
      <c:valAx>
        <c:axId val="34850970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sz="1600">
                    <a:solidFill>
                      <a:schemeClr val="tx1"/>
                    </a:solidFill>
                  </a:rPr>
                  <a:t>Minutos de espera</a:t>
                </a:r>
                <a:endParaRPr lang="es-CO" sz="16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47270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405201161449016"/>
          <c:y val="0.90684888188414692"/>
          <c:w val="0.16328096176665127"/>
          <c:h val="6.8946358076904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[RUTINA SIVIGILA PARA INFORME GENERAL.xlsm]Grafico Edad!Tabla dinámica1</c:name>
    <c:fmtId val="32"/>
  </c:pivotSource>
  <c:chart>
    <c:autoTitleDeleted val="1"/>
    <c:pivotFmts>
      <c:pivotFmt>
        <c:idx val="0"/>
        <c:spPr>
          <a:solidFill>
            <a:srgbClr val="00B050"/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noFill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800">
                  <a:latin typeface="Arial Narrow" panose="020B0606020202030204" pitchFamily="34" charset="0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00B050"/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noFill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800">
                  <a:latin typeface="Arial Narrow" panose="020B0606020202030204" pitchFamily="34" charset="0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00B050"/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noFill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 sz="800">
                  <a:latin typeface="Arial Narrow" panose="020B0606020202030204" pitchFamily="34" charset="0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 Edad'!$B$3:$B$4</c:f>
              <c:strCache>
                <c:ptCount val="1"/>
                <c:pt idx="0">
                  <c:v>Casos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'Grafico Edad'!$A$5:$A$18</c:f>
              <c:strCache>
                <c:ptCount val="13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&gt;60</c:v>
                </c:pt>
              </c:strCache>
            </c:strRef>
          </c:cat>
          <c:val>
            <c:numRef>
              <c:f>'Grafico Edad'!$B$5:$B$18</c:f>
              <c:numCache>
                <c:formatCode>#,##0</c:formatCode>
                <c:ptCount val="13"/>
                <c:pt idx="0">
                  <c:v>35</c:v>
                </c:pt>
                <c:pt idx="1">
                  <c:v>33</c:v>
                </c:pt>
                <c:pt idx="2">
                  <c:v>47</c:v>
                </c:pt>
                <c:pt idx="3">
                  <c:v>65</c:v>
                </c:pt>
                <c:pt idx="4">
                  <c:v>58</c:v>
                </c:pt>
                <c:pt idx="5">
                  <c:v>37</c:v>
                </c:pt>
                <c:pt idx="6">
                  <c:v>34</c:v>
                </c:pt>
                <c:pt idx="7">
                  <c:v>25</c:v>
                </c:pt>
                <c:pt idx="8">
                  <c:v>14</c:v>
                </c:pt>
                <c:pt idx="9">
                  <c:v>13</c:v>
                </c:pt>
                <c:pt idx="10">
                  <c:v>12</c:v>
                </c:pt>
                <c:pt idx="11">
                  <c:v>10</c:v>
                </c:pt>
                <c:pt idx="1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3B-4DA1-BF32-ED24A7521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204311168"/>
        <c:axId val="204312960"/>
      </c:barChart>
      <c:barChart>
        <c:barDir val="col"/>
        <c:grouping val="clustered"/>
        <c:varyColors val="0"/>
        <c:ser>
          <c:idx val="1"/>
          <c:order val="1"/>
          <c:tx>
            <c:strRef>
              <c:f>'Grafico Edad'!$C$3:$C$4</c:f>
              <c:strCache>
                <c:ptCount val="1"/>
                <c:pt idx="0">
                  <c:v>%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1.8935864079262248E-3"/>
                  <c:y val="-2.435176994544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3B-4DA1-BF32-ED24A7521678}"/>
                </c:ext>
              </c:extLst>
            </c:dLbl>
            <c:dLbl>
              <c:idx val="1"/>
              <c:layout>
                <c:manualLayout>
                  <c:x val="0"/>
                  <c:y val="-1.6234513296961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3B-4DA1-BF32-ED24A7521678}"/>
                </c:ext>
              </c:extLst>
            </c:dLbl>
            <c:dLbl>
              <c:idx val="2"/>
              <c:layout>
                <c:manualLayout>
                  <c:x val="1.8935864079262248E-3"/>
                  <c:y val="-1.8940265513121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C3B-4DA1-BF32-ED24A7521678}"/>
                </c:ext>
              </c:extLst>
            </c:dLbl>
            <c:dLbl>
              <c:idx val="3"/>
              <c:layout>
                <c:manualLayout>
                  <c:x val="1.8935864079261901E-3"/>
                  <c:y val="-3.7880531026242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C3B-4DA1-BF32-ED24A7521678}"/>
                </c:ext>
              </c:extLst>
            </c:dLbl>
            <c:dLbl>
              <c:idx val="4"/>
              <c:layout>
                <c:manualLayout>
                  <c:x val="2.0829450487188473E-2"/>
                  <c:y val="-3.7880531026242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3B-4DA1-BF32-ED24A7521678}"/>
                </c:ext>
              </c:extLst>
            </c:dLbl>
            <c:dLbl>
              <c:idx val="5"/>
              <c:layout>
                <c:manualLayout>
                  <c:x val="5.680759223778674E-3"/>
                  <c:y val="-4.8703539890883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C3B-4DA1-BF32-ED24A7521678}"/>
                </c:ext>
              </c:extLst>
            </c:dLbl>
            <c:dLbl>
              <c:idx val="6"/>
              <c:layout>
                <c:manualLayout>
                  <c:x val="5.6807592237786047E-3"/>
                  <c:y val="-1.8940265513121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3B-4DA1-BF32-ED24A75216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Arial Narrow" panose="020B0606020202030204" pitchFamily="34" charset="0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'Grafico Edad'!$A$5:$A$18</c:f>
              <c:strCache>
                <c:ptCount val="13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&gt;60</c:v>
                </c:pt>
              </c:strCache>
            </c:strRef>
          </c:cat>
          <c:val>
            <c:numRef>
              <c:f>'Grafico Edad'!$C$5:$C$18</c:f>
              <c:numCache>
                <c:formatCode>0.0%</c:formatCode>
                <c:ptCount val="13"/>
                <c:pt idx="0">
                  <c:v>8.5995085995085999E-2</c:v>
                </c:pt>
                <c:pt idx="1">
                  <c:v>8.1081081081081086E-2</c:v>
                </c:pt>
                <c:pt idx="2">
                  <c:v>0.11547911547911548</c:v>
                </c:pt>
                <c:pt idx="3">
                  <c:v>0.15970515970515969</c:v>
                </c:pt>
                <c:pt idx="4">
                  <c:v>0.14250614250614252</c:v>
                </c:pt>
                <c:pt idx="5">
                  <c:v>9.0909090909090912E-2</c:v>
                </c:pt>
                <c:pt idx="6">
                  <c:v>8.3538083538083535E-2</c:v>
                </c:pt>
                <c:pt idx="7">
                  <c:v>6.1425061425061427E-2</c:v>
                </c:pt>
                <c:pt idx="8">
                  <c:v>3.4398034398034398E-2</c:v>
                </c:pt>
                <c:pt idx="9">
                  <c:v>3.1941031941031942E-2</c:v>
                </c:pt>
                <c:pt idx="10">
                  <c:v>2.9484029484029485E-2</c:v>
                </c:pt>
                <c:pt idx="11">
                  <c:v>2.4570024570024569E-2</c:v>
                </c:pt>
                <c:pt idx="12">
                  <c:v>5.896805896805897E-2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3B-4DA1-BF32-ED24A7521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204316032"/>
        <c:axId val="204314496"/>
      </c:barChart>
      <c:catAx>
        <c:axId val="204311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/>
            </a:pPr>
            <a:endParaRPr lang="es-CO"/>
          </a:p>
        </c:txPr>
        <c:crossAx val="204312960"/>
        <c:crosses val="autoZero"/>
        <c:auto val="1"/>
        <c:lblAlgn val="ctr"/>
        <c:lblOffset val="100"/>
        <c:noMultiLvlLbl val="0"/>
      </c:catAx>
      <c:valAx>
        <c:axId val="20431296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Arial Narrow" panose="020B0606020202030204" pitchFamily="34" charset="0"/>
              </a:defRPr>
            </a:pPr>
            <a:endParaRPr lang="es-CO"/>
          </a:p>
        </c:txPr>
        <c:crossAx val="204311168"/>
        <c:crosses val="autoZero"/>
        <c:crossBetween val="between"/>
      </c:valAx>
      <c:valAx>
        <c:axId val="204314496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Arial Narrow" panose="020B0606020202030204" pitchFamily="34" charset="0"/>
              </a:defRPr>
            </a:pPr>
            <a:endParaRPr lang="es-CO"/>
          </a:p>
        </c:txPr>
        <c:crossAx val="204316032"/>
        <c:crosses val="max"/>
        <c:crossBetween val="between"/>
      </c:valAx>
      <c:catAx>
        <c:axId val="204316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431449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900">
                <a:latin typeface="Arial Narrow" panose="020B0606020202030204" pitchFamily="34" charset="0"/>
              </a:defRPr>
            </a:pPr>
            <a:endParaRPr lang="es-CO"/>
          </a:p>
        </c:txPr>
      </c:dTable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'Hoja1 (2)'!$I$38</c:f>
              <c:strCache>
                <c:ptCount val="1"/>
                <c:pt idx="0">
                  <c:v>CASOS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'Hoja1 (2)'!$H$39:$H$50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'Hoja1 (2)'!$I$39:$I$50</c:f>
              <c:numCache>
                <c:formatCode>0</c:formatCode>
                <c:ptCount val="12"/>
                <c:pt idx="0">
                  <c:v>50</c:v>
                </c:pt>
                <c:pt idx="1">
                  <c:v>28</c:v>
                </c:pt>
                <c:pt idx="2" formatCode="General">
                  <c:v>32</c:v>
                </c:pt>
                <c:pt idx="3" formatCode="General">
                  <c:v>26</c:v>
                </c:pt>
                <c:pt idx="4" formatCode="General">
                  <c:v>29</c:v>
                </c:pt>
                <c:pt idx="5" formatCode="General">
                  <c:v>42</c:v>
                </c:pt>
                <c:pt idx="6" formatCode="General">
                  <c:v>38</c:v>
                </c:pt>
                <c:pt idx="7" formatCode="General">
                  <c:v>35</c:v>
                </c:pt>
                <c:pt idx="8" formatCode="General">
                  <c:v>33</c:v>
                </c:pt>
                <c:pt idx="9" formatCode="General">
                  <c:v>26</c:v>
                </c:pt>
                <c:pt idx="10" formatCode="General">
                  <c:v>35</c:v>
                </c:pt>
                <c:pt idx="11" formatCode="General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B-4CA4-B8C7-5EC55EB1B7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269836080"/>
        <c:axId val="1269829424"/>
        <c:axId val="0"/>
      </c:bar3DChart>
      <c:catAx>
        <c:axId val="1269836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MES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69829424"/>
        <c:crosses val="autoZero"/>
        <c:auto val="1"/>
        <c:lblAlgn val="ctr"/>
        <c:lblOffset val="100"/>
        <c:noMultiLvlLbl val="0"/>
      </c:catAx>
      <c:valAx>
        <c:axId val="126982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NUMERO DE CASOS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6983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01773641931122"/>
          <c:y val="0.20669069818958052"/>
          <c:w val="0.37174182772607972"/>
          <c:h val="0.51833229286236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Hoja3!$C$37</c:f>
              <c:strCache>
                <c:ptCount val="1"/>
                <c:pt idx="0">
                  <c:v>AÑO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6614498550080594E-2"/>
                  <c:y val="-1.8997934802677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28-43CC-8279-E95499CE21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Hoja3!$B$38:$B$53</c:f>
              <c:strCache>
                <c:ptCount val="15"/>
                <c:pt idx="0">
                  <c:v>Mutual Ser</c:v>
                </c:pt>
                <c:pt idx="1">
                  <c:v>Nueva E.P.S.</c:v>
                </c:pt>
                <c:pt idx="2">
                  <c:v>Coosalud</c:v>
                </c:pt>
                <c:pt idx="3">
                  <c:v>Cajacopi</c:v>
                </c:pt>
                <c:pt idx="4">
                  <c:v>Salud Total</c:v>
                </c:pt>
                <c:pt idx="5">
                  <c:v>Otros</c:v>
                </c:pt>
                <c:pt idx="6">
                  <c:v>Particular</c:v>
                </c:pt>
                <c:pt idx="7">
                  <c:v>ADRES</c:v>
                </c:pt>
                <c:pt idx="8">
                  <c:v>Policia Nacional</c:v>
                </c:pt>
                <c:pt idx="9">
                  <c:v>Fomag</c:v>
                </c:pt>
                <c:pt idx="10">
                  <c:v>Medicina Intergral</c:v>
                </c:pt>
                <c:pt idx="11">
                  <c:v>Fiduprevisora</c:v>
                </c:pt>
                <c:pt idx="12">
                  <c:v>P.N.C</c:v>
                </c:pt>
                <c:pt idx="13">
                  <c:v>Sanidad Militar</c:v>
                </c:pt>
                <c:pt idx="14">
                  <c:v>Seguros del Estado</c:v>
                </c:pt>
              </c:strCache>
            </c:strRef>
          </c:cat>
          <c:val>
            <c:numRef>
              <c:f>Hoja3!$C$38:$C$53</c:f>
              <c:numCache>
                <c:formatCode>General</c:formatCode>
                <c:ptCount val="16"/>
                <c:pt idx="0">
                  <c:v>17383</c:v>
                </c:pt>
                <c:pt idx="1">
                  <c:v>16205</c:v>
                </c:pt>
                <c:pt idx="2">
                  <c:v>7072</c:v>
                </c:pt>
                <c:pt idx="3">
                  <c:v>2360</c:v>
                </c:pt>
                <c:pt idx="4">
                  <c:v>1848</c:v>
                </c:pt>
                <c:pt idx="5">
                  <c:v>1535</c:v>
                </c:pt>
                <c:pt idx="6">
                  <c:v>1093</c:v>
                </c:pt>
                <c:pt idx="7">
                  <c:v>497</c:v>
                </c:pt>
                <c:pt idx="8">
                  <c:v>339</c:v>
                </c:pt>
                <c:pt idx="9">
                  <c:v>206</c:v>
                </c:pt>
                <c:pt idx="10">
                  <c:v>185</c:v>
                </c:pt>
                <c:pt idx="11">
                  <c:v>182</c:v>
                </c:pt>
                <c:pt idx="12">
                  <c:v>103</c:v>
                </c:pt>
                <c:pt idx="13">
                  <c:v>62</c:v>
                </c:pt>
                <c:pt idx="14">
                  <c:v>16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F865-4723-B314-C7F1F3D746C5}"/>
            </c:ext>
          </c:extLst>
        </c:ser>
        <c:ser>
          <c:idx val="1"/>
          <c:order val="1"/>
          <c:tx>
            <c:strRef>
              <c:f>Hoja3!$D$37</c:f>
              <c:strCache>
                <c:ptCount val="1"/>
                <c:pt idx="0">
                  <c:v>AÑO 2025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8.9462684500433935E-3"/>
                  <c:y val="-1.6283944116581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28-43CC-8279-E95499CE21A2}"/>
                </c:ext>
              </c:extLst>
            </c:dLbl>
            <c:dLbl>
              <c:idx val="3"/>
              <c:layout>
                <c:manualLayout>
                  <c:x val="5.1121534000247958E-3"/>
                  <c:y val="-2.7139906860968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28-43CC-8279-E95499CE21A2}"/>
                </c:ext>
              </c:extLst>
            </c:dLbl>
            <c:dLbl>
              <c:idx val="4"/>
              <c:layout>
                <c:manualLayout>
                  <c:x val="2.5560767000123979E-3"/>
                  <c:y val="-3.5281878919258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28-43CC-8279-E95499CE21A2}"/>
                </c:ext>
              </c:extLst>
            </c:dLbl>
            <c:dLbl>
              <c:idx val="5"/>
              <c:layout>
                <c:manualLayout>
                  <c:x val="0"/>
                  <c:y val="-4.0709860291452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28-43CC-8279-E95499CE21A2}"/>
                </c:ext>
              </c:extLst>
            </c:dLbl>
            <c:dLbl>
              <c:idx val="6"/>
              <c:layout>
                <c:manualLayout>
                  <c:x val="-4.6860864826184696E-17"/>
                  <c:y val="-2.7139906860968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28-43CC-8279-E95499CE21A2}"/>
                </c:ext>
              </c:extLst>
            </c:dLbl>
            <c:dLbl>
              <c:idx val="7"/>
              <c:layout>
                <c:manualLayout>
                  <c:x val="-2.5560767000123979E-3"/>
                  <c:y val="-2.4425916174871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28-43CC-8279-E95499CE21A2}"/>
                </c:ext>
              </c:extLst>
            </c:dLbl>
            <c:dLbl>
              <c:idx val="8"/>
              <c:layout>
                <c:manualLayout>
                  <c:x val="0"/>
                  <c:y val="-1.6283944116581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28-43CC-8279-E95499CE21A2}"/>
                </c:ext>
              </c:extLst>
            </c:dLbl>
            <c:dLbl>
              <c:idx val="12"/>
              <c:layout>
                <c:manualLayout>
                  <c:x val="1.2780383500061053E-3"/>
                  <c:y val="-2.4425916174871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28-43CC-8279-E95499CE21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Hoja3!$B$38:$B$53</c:f>
              <c:strCache>
                <c:ptCount val="15"/>
                <c:pt idx="0">
                  <c:v>Mutual Ser</c:v>
                </c:pt>
                <c:pt idx="1">
                  <c:v>Nueva E.P.S.</c:v>
                </c:pt>
                <c:pt idx="2">
                  <c:v>Coosalud</c:v>
                </c:pt>
                <c:pt idx="3">
                  <c:v>Cajacopi</c:v>
                </c:pt>
                <c:pt idx="4">
                  <c:v>Salud Total</c:v>
                </c:pt>
                <c:pt idx="5">
                  <c:v>Otros</c:v>
                </c:pt>
                <c:pt idx="6">
                  <c:v>Particular</c:v>
                </c:pt>
                <c:pt idx="7">
                  <c:v>ADRES</c:v>
                </c:pt>
                <c:pt idx="8">
                  <c:v>Policia Nacional</c:v>
                </c:pt>
                <c:pt idx="9">
                  <c:v>Fomag</c:v>
                </c:pt>
                <c:pt idx="10">
                  <c:v>Medicina Intergral</c:v>
                </c:pt>
                <c:pt idx="11">
                  <c:v>Fiduprevisora</c:v>
                </c:pt>
                <c:pt idx="12">
                  <c:v>P.N.C</c:v>
                </c:pt>
                <c:pt idx="13">
                  <c:v>Sanidad Militar</c:v>
                </c:pt>
                <c:pt idx="14">
                  <c:v>Seguros del Estado</c:v>
                </c:pt>
              </c:strCache>
            </c:strRef>
          </c:cat>
          <c:val>
            <c:numRef>
              <c:f>Hoja3!$D$38:$D$53</c:f>
              <c:numCache>
                <c:formatCode>General</c:formatCode>
                <c:ptCount val="16"/>
                <c:pt idx="0">
                  <c:v>20935</c:v>
                </c:pt>
                <c:pt idx="1">
                  <c:v>22310</c:v>
                </c:pt>
                <c:pt idx="2">
                  <c:v>7866</c:v>
                </c:pt>
                <c:pt idx="3">
                  <c:v>3304</c:v>
                </c:pt>
                <c:pt idx="4">
                  <c:v>2435</c:v>
                </c:pt>
                <c:pt idx="5">
                  <c:v>1613</c:v>
                </c:pt>
                <c:pt idx="6">
                  <c:v>930</c:v>
                </c:pt>
                <c:pt idx="7">
                  <c:v>1065</c:v>
                </c:pt>
                <c:pt idx="8">
                  <c:v>152</c:v>
                </c:pt>
                <c:pt idx="9">
                  <c:v>1337</c:v>
                </c:pt>
                <c:pt idx="11">
                  <c:v>66</c:v>
                </c:pt>
                <c:pt idx="12">
                  <c:v>404</c:v>
                </c:pt>
                <c:pt idx="13">
                  <c:v>74</c:v>
                </c:pt>
                <c:pt idx="14">
                  <c:v>14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F865-4723-B314-C7F1F3D746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gapDepth val="428"/>
        <c:shape val="box"/>
        <c:axId val="651291568"/>
        <c:axId val="651282000"/>
        <c:axId val="0"/>
      </c:bar3DChart>
      <c:catAx>
        <c:axId val="65129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51282000"/>
        <c:crosses val="autoZero"/>
        <c:auto val="1"/>
        <c:lblAlgn val="ctr"/>
        <c:lblOffset val="100"/>
        <c:noMultiLvlLbl val="0"/>
      </c:catAx>
      <c:valAx>
        <c:axId val="6512820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51291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EA2-4F92-919D-78F43F8F36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EA2-4F92-919D-78F43F8F36B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AÑO</a:t>
                    </a:r>
                    <a:r>
                      <a:rPr lang="en-US" baseline="0" dirty="0"/>
                      <a:t> 2024</a:t>
                    </a:r>
                    <a:endParaRPr lang="en-US" dirty="0"/>
                  </a:p>
                  <a:p>
                    <a:pPr>
                      <a:defRPr/>
                    </a:pPr>
                    <a:endParaRPr lang="en-US" baseline="0" dirty="0"/>
                  </a:p>
                  <a:p>
                    <a:pPr>
                      <a:defRPr/>
                    </a:pPr>
                    <a:r>
                      <a:rPr lang="en-US" baseline="0" dirty="0"/>
                      <a:t> </a:t>
                    </a:r>
                    <a:fld id="{7423AAFB-73E4-4CAC-8130-0A82C919584D}" type="VALUE">
                      <a:rPr lang="en-US" baseline="0"/>
                      <a:pPr>
                        <a:defRPr/>
                      </a:pPr>
                      <a:t>[VALOR]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EA2-4F92-919D-78F43F8F36B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AÑO 2025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endParaRPr lang="en-US" baseline="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fld id="{ED5742DB-F8E9-4AAE-963F-2AC8BE623B7B}" type="VALUE">
                      <a:rPr lang="en-US" baseline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EA2-4F92-919D-78F43F8F36B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P.ATENDIDOS!$B$6:$C$6</c:f>
              <c:strCache>
                <c:ptCount val="2"/>
                <c:pt idx="0">
                  <c:v>año 2024</c:v>
                </c:pt>
                <c:pt idx="1">
                  <c:v>año 2025</c:v>
                </c:pt>
              </c:strCache>
            </c:strRef>
          </c:cat>
          <c:val>
            <c:numRef>
              <c:f>P.ATENDIDOS!$B$7:$C$7</c:f>
              <c:numCache>
                <c:formatCode>General</c:formatCode>
                <c:ptCount val="2"/>
                <c:pt idx="0">
                  <c:v>48595</c:v>
                </c:pt>
                <c:pt idx="1">
                  <c:v>62741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A2-4F92-919D-78F43F8F36B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6675AA-170E-4729-B0F9-7D37B28AB2B2}" type="doc">
      <dgm:prSet loTypeId="urn:microsoft.com/office/officeart/2005/8/layout/hProcess4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62A4893-4531-4BC6-BF07-5DDC2A4BACDE}">
      <dgm:prSet/>
      <dgm:spPr>
        <a:xfrm>
          <a:off x="359182" y="2554626"/>
          <a:ext cx="1429427" cy="56843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0"/>
          <a:r>
            <a:rPr lang="es-CO">
              <a:latin typeface="Aptos" panose="02110004020202020204"/>
              <a:ea typeface="+mn-ea"/>
              <a:cs typeface="+mn-cs"/>
            </a:rPr>
            <a:t>INTERNISTA </a:t>
          </a:r>
          <a:endParaRPr lang="en-US">
            <a:latin typeface="Aptos" panose="02110004020202020204"/>
            <a:ea typeface="+mn-ea"/>
            <a:cs typeface="+mn-cs"/>
          </a:endParaRPr>
        </a:p>
      </dgm:t>
    </dgm:pt>
    <dgm:pt modelId="{C63980B0-F53A-41C1-8CE7-669951043B05}" type="parTrans" cxnId="{062F77EB-032A-4FE5-9EB0-3C8288E611BC}">
      <dgm:prSet/>
      <dgm:spPr/>
      <dgm:t>
        <a:bodyPr/>
        <a:lstStyle/>
        <a:p>
          <a:endParaRPr lang="es-ES"/>
        </a:p>
      </dgm:t>
    </dgm:pt>
    <dgm:pt modelId="{F60D69B5-527B-4D00-8503-1C2F7427B654}" type="sibTrans" cxnId="{062F77EB-032A-4FE5-9EB0-3C8288E611BC}">
      <dgm:prSet/>
      <dgm:spPr>
        <a:xfrm>
          <a:off x="911916" y="1851291"/>
          <a:ext cx="1739608" cy="1739608"/>
        </a:xfrm>
        <a:prstGeom prst="leftCircularArrow">
          <a:avLst>
            <a:gd name="adj1" fmla="val 2961"/>
            <a:gd name="adj2" fmla="val 362765"/>
            <a:gd name="adj3" fmla="val 2138276"/>
            <a:gd name="adj4" fmla="val 9024489"/>
            <a:gd name="adj5" fmla="val 3455"/>
          </a:avLst>
        </a:prstGeom>
      </dgm:spPr>
      <dgm:t>
        <a:bodyPr/>
        <a:lstStyle/>
        <a:p>
          <a:endParaRPr lang="es-ES"/>
        </a:p>
      </dgm:t>
    </dgm:pt>
    <dgm:pt modelId="{77316A16-ABD2-4229-85AC-6683FE9BB7A8}">
      <dgm:prSet/>
      <dgm:spPr>
        <a:xfrm>
          <a:off x="2391270" y="1228275"/>
          <a:ext cx="1429427" cy="56843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0"/>
          <a:r>
            <a:rPr lang="es-CO">
              <a:latin typeface="Aptos" panose="02110004020202020204"/>
              <a:ea typeface="+mn-ea"/>
              <a:cs typeface="+mn-cs"/>
            </a:rPr>
            <a:t>PSIQUIATRA </a:t>
          </a:r>
          <a:endParaRPr lang="en-US">
            <a:latin typeface="Aptos" panose="02110004020202020204"/>
            <a:ea typeface="+mn-ea"/>
            <a:cs typeface="+mn-cs"/>
          </a:endParaRPr>
        </a:p>
      </dgm:t>
    </dgm:pt>
    <dgm:pt modelId="{DD9F47E5-D98E-4E20-A5AB-432CFCB62774}" type="parTrans" cxnId="{B4E389F2-5F95-4DE8-B319-D36236578DD4}">
      <dgm:prSet/>
      <dgm:spPr/>
      <dgm:t>
        <a:bodyPr/>
        <a:lstStyle/>
        <a:p>
          <a:endParaRPr lang="es-ES"/>
        </a:p>
      </dgm:t>
    </dgm:pt>
    <dgm:pt modelId="{090B5B4C-B395-443A-AD95-698A97DAF2A2}" type="sibTrans" cxnId="{B4E389F2-5F95-4DE8-B319-D36236578DD4}">
      <dgm:prSet/>
      <dgm:spPr>
        <a:xfrm>
          <a:off x="2930603" y="708433"/>
          <a:ext cx="1945088" cy="1945088"/>
        </a:xfrm>
        <a:prstGeom prst="circularArrow">
          <a:avLst>
            <a:gd name="adj1" fmla="val 2648"/>
            <a:gd name="adj2" fmla="val 322078"/>
            <a:gd name="adj3" fmla="val 19502412"/>
            <a:gd name="adj4" fmla="val 12575511"/>
            <a:gd name="adj5" fmla="val 3090"/>
          </a:avLst>
        </a:prstGeom>
      </dgm:spPr>
      <dgm:t>
        <a:bodyPr/>
        <a:lstStyle/>
        <a:p>
          <a:endParaRPr lang="es-ES"/>
        </a:p>
      </dgm:t>
    </dgm:pt>
    <dgm:pt modelId="{22EAD657-E07B-4D1E-A837-90626466D757}">
      <dgm:prSet/>
      <dgm:spPr>
        <a:xfrm>
          <a:off x="4423358" y="2554626"/>
          <a:ext cx="1429427" cy="56843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0"/>
          <a:r>
            <a:rPr lang="es-CO">
              <a:latin typeface="Aptos" panose="02110004020202020204"/>
              <a:ea typeface="+mn-ea"/>
              <a:cs typeface="+mn-cs"/>
            </a:rPr>
            <a:t>PEDIATRA  </a:t>
          </a:r>
          <a:endParaRPr lang="en-US">
            <a:latin typeface="Aptos" panose="02110004020202020204"/>
            <a:ea typeface="+mn-ea"/>
            <a:cs typeface="+mn-cs"/>
          </a:endParaRPr>
        </a:p>
      </dgm:t>
    </dgm:pt>
    <dgm:pt modelId="{A35DC5F4-7CAE-41F2-A58B-A41BEC838312}" type="parTrans" cxnId="{2DDE1B3D-83C8-4099-A1DE-3E6DC5ECE249}">
      <dgm:prSet/>
      <dgm:spPr/>
      <dgm:t>
        <a:bodyPr/>
        <a:lstStyle/>
        <a:p>
          <a:endParaRPr lang="es-ES"/>
        </a:p>
      </dgm:t>
    </dgm:pt>
    <dgm:pt modelId="{CB3163DC-E98E-44A7-BD20-D307A1D8172F}" type="sibTrans" cxnId="{2DDE1B3D-83C8-4099-A1DE-3E6DC5ECE249}">
      <dgm:prSet/>
      <dgm:spPr>
        <a:xfrm>
          <a:off x="4976092" y="1851291"/>
          <a:ext cx="1739608" cy="1739608"/>
        </a:xfrm>
        <a:prstGeom prst="leftCircularArrow">
          <a:avLst>
            <a:gd name="adj1" fmla="val 2961"/>
            <a:gd name="adj2" fmla="val 362765"/>
            <a:gd name="adj3" fmla="val 2138276"/>
            <a:gd name="adj4" fmla="val 9024489"/>
            <a:gd name="adj5" fmla="val 3455"/>
          </a:avLst>
        </a:prstGeom>
      </dgm:spPr>
      <dgm:t>
        <a:bodyPr/>
        <a:lstStyle/>
        <a:p>
          <a:endParaRPr lang="es-ES"/>
        </a:p>
      </dgm:t>
    </dgm:pt>
    <dgm:pt modelId="{3F88245B-ADEF-4C29-9C93-C811875F44FD}">
      <dgm:prSet/>
      <dgm:spPr>
        <a:xfrm>
          <a:off x="6455446" y="1228275"/>
          <a:ext cx="1429427" cy="56843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0"/>
          <a:r>
            <a:rPr lang="es-CO" dirty="0">
              <a:latin typeface="Aptos" panose="02110004020202020204"/>
              <a:ea typeface="+mn-ea"/>
              <a:cs typeface="+mn-cs"/>
            </a:rPr>
            <a:t>GINECOLOGO </a:t>
          </a:r>
          <a:endParaRPr lang="en-US" dirty="0">
            <a:latin typeface="Aptos" panose="02110004020202020204"/>
            <a:ea typeface="+mn-ea"/>
            <a:cs typeface="+mn-cs"/>
          </a:endParaRPr>
        </a:p>
      </dgm:t>
    </dgm:pt>
    <dgm:pt modelId="{635D296A-7F58-4D1B-8E08-DC3625286B43}" type="parTrans" cxnId="{83FCEC8B-AB3A-40A7-A3B7-8F4594E843DF}">
      <dgm:prSet/>
      <dgm:spPr/>
      <dgm:t>
        <a:bodyPr/>
        <a:lstStyle/>
        <a:p>
          <a:endParaRPr lang="es-ES"/>
        </a:p>
      </dgm:t>
    </dgm:pt>
    <dgm:pt modelId="{971ACFA6-3E01-4FCA-8B84-6D6EEDC33686}" type="sibTrans" cxnId="{83FCEC8B-AB3A-40A7-A3B7-8F4594E843DF}">
      <dgm:prSet/>
      <dgm:spPr/>
      <dgm:t>
        <a:bodyPr/>
        <a:lstStyle/>
        <a:p>
          <a:endParaRPr lang="es-ES"/>
        </a:p>
      </dgm:t>
    </dgm:pt>
    <dgm:pt modelId="{2C5C86FA-1CE1-40B3-8FFA-C45FF89ACEAA}" type="pres">
      <dgm:prSet presAssocID="{576675AA-170E-4729-B0F9-7D37B28AB2B2}" presName="Name0" presStyleCnt="0">
        <dgm:presLayoutVars>
          <dgm:dir/>
          <dgm:animLvl val="lvl"/>
          <dgm:resizeHandles val="exact"/>
        </dgm:presLayoutVars>
      </dgm:prSet>
      <dgm:spPr/>
    </dgm:pt>
    <dgm:pt modelId="{88794952-35B0-4166-9E9A-943CFD903A74}" type="pres">
      <dgm:prSet presAssocID="{576675AA-170E-4729-B0F9-7D37B28AB2B2}" presName="tSp" presStyleCnt="0"/>
      <dgm:spPr/>
    </dgm:pt>
    <dgm:pt modelId="{D4A820D1-664D-4DD3-B5FE-F6978A35FBF0}" type="pres">
      <dgm:prSet presAssocID="{576675AA-170E-4729-B0F9-7D37B28AB2B2}" presName="bSp" presStyleCnt="0"/>
      <dgm:spPr/>
    </dgm:pt>
    <dgm:pt modelId="{77BA2809-9A88-4189-8584-79727876EEA4}" type="pres">
      <dgm:prSet presAssocID="{576675AA-170E-4729-B0F9-7D37B28AB2B2}" presName="process" presStyleCnt="0"/>
      <dgm:spPr/>
    </dgm:pt>
    <dgm:pt modelId="{31AA4426-96F6-423D-A3A9-B9055438BCEE}" type="pres">
      <dgm:prSet presAssocID="{B62A4893-4531-4BC6-BF07-5DDC2A4BACDE}" presName="composite1" presStyleCnt="0"/>
      <dgm:spPr/>
    </dgm:pt>
    <dgm:pt modelId="{A6FF82AA-FF08-4CEF-810E-F3C973E5B3C5}" type="pres">
      <dgm:prSet presAssocID="{B62A4893-4531-4BC6-BF07-5DDC2A4BACDE}" presName="dummyNode1" presStyleLbl="node1" presStyleIdx="0" presStyleCnt="4"/>
      <dgm:spPr/>
    </dgm:pt>
    <dgm:pt modelId="{E047EA2F-3C8E-45C7-82D1-9A32050F706B}" type="pres">
      <dgm:prSet presAssocID="{B62A4893-4531-4BC6-BF07-5DDC2A4BACDE}" presName="childNode1" presStyleLbl="bgAcc1" presStyleIdx="0" presStyleCnt="4">
        <dgm:presLayoutVars>
          <dgm:bulletEnabled val="1"/>
        </dgm:presLayoutVars>
      </dgm:prSet>
      <dgm:spPr>
        <a:xfrm>
          <a:off x="1826" y="1512493"/>
          <a:ext cx="1608105" cy="13263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C07EDBB-7C2C-404F-A536-0FF35DCB56A4}" type="pres">
      <dgm:prSet presAssocID="{B62A4893-4531-4BC6-BF07-5DDC2A4BACDE}" presName="childNode1tx" presStyleLbl="bgAcc1" presStyleIdx="0" presStyleCnt="4">
        <dgm:presLayoutVars>
          <dgm:bulletEnabled val="1"/>
        </dgm:presLayoutVars>
      </dgm:prSet>
      <dgm:spPr/>
    </dgm:pt>
    <dgm:pt modelId="{9B09E942-F48D-4864-88CC-CC8E718A9BA4}" type="pres">
      <dgm:prSet presAssocID="{B62A4893-4531-4BC6-BF07-5DDC2A4BACDE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908A0C65-5FB0-4D5D-A5D6-03D074FF0CE6}" type="pres">
      <dgm:prSet presAssocID="{B62A4893-4531-4BC6-BF07-5DDC2A4BACDE}" presName="connSite1" presStyleCnt="0"/>
      <dgm:spPr/>
    </dgm:pt>
    <dgm:pt modelId="{62E7EFA0-A61A-4D84-82C9-845AB0E3A83D}" type="pres">
      <dgm:prSet presAssocID="{F60D69B5-527B-4D00-8503-1C2F7427B654}" presName="Name9" presStyleLbl="sibTrans2D1" presStyleIdx="0" presStyleCnt="3"/>
      <dgm:spPr/>
    </dgm:pt>
    <dgm:pt modelId="{091F54CE-DD49-4007-BD45-0EA4A5AC2804}" type="pres">
      <dgm:prSet presAssocID="{77316A16-ABD2-4229-85AC-6683FE9BB7A8}" presName="composite2" presStyleCnt="0"/>
      <dgm:spPr/>
    </dgm:pt>
    <dgm:pt modelId="{B69B82D8-E195-457E-9820-9DA8AC6D2AEB}" type="pres">
      <dgm:prSet presAssocID="{77316A16-ABD2-4229-85AC-6683FE9BB7A8}" presName="dummyNode2" presStyleLbl="node1" presStyleIdx="0" presStyleCnt="4"/>
      <dgm:spPr/>
    </dgm:pt>
    <dgm:pt modelId="{9CA0CD61-2015-4CA8-86C0-76FB015D0CBA}" type="pres">
      <dgm:prSet presAssocID="{77316A16-ABD2-4229-85AC-6683FE9BB7A8}" presName="childNode2" presStyleLbl="bgAcc1" presStyleIdx="1" presStyleCnt="4">
        <dgm:presLayoutVars>
          <dgm:bulletEnabled val="1"/>
        </dgm:presLayoutVars>
      </dgm:prSet>
      <dgm:spPr>
        <a:xfrm>
          <a:off x="2033914" y="1512493"/>
          <a:ext cx="1608105" cy="13263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F8EA50E-338D-44EA-8DA0-E6B084FDC975}" type="pres">
      <dgm:prSet presAssocID="{77316A16-ABD2-4229-85AC-6683FE9BB7A8}" presName="childNode2tx" presStyleLbl="bgAcc1" presStyleIdx="1" presStyleCnt="4">
        <dgm:presLayoutVars>
          <dgm:bulletEnabled val="1"/>
        </dgm:presLayoutVars>
      </dgm:prSet>
      <dgm:spPr/>
    </dgm:pt>
    <dgm:pt modelId="{0C7C61EF-AAC9-4885-B840-73BDDCE00EA9}" type="pres">
      <dgm:prSet presAssocID="{77316A16-ABD2-4229-85AC-6683FE9BB7A8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DFFDB29B-90CD-4540-98C9-FDA0CBC8EBE9}" type="pres">
      <dgm:prSet presAssocID="{77316A16-ABD2-4229-85AC-6683FE9BB7A8}" presName="connSite2" presStyleCnt="0"/>
      <dgm:spPr/>
    </dgm:pt>
    <dgm:pt modelId="{4723A56A-6410-4163-8F91-3B633201C000}" type="pres">
      <dgm:prSet presAssocID="{090B5B4C-B395-443A-AD95-698A97DAF2A2}" presName="Name18" presStyleLbl="sibTrans2D1" presStyleIdx="1" presStyleCnt="3"/>
      <dgm:spPr/>
    </dgm:pt>
    <dgm:pt modelId="{47D4E9A9-4A95-4779-BD85-F6F78095CB90}" type="pres">
      <dgm:prSet presAssocID="{22EAD657-E07B-4D1E-A837-90626466D757}" presName="composite1" presStyleCnt="0"/>
      <dgm:spPr/>
    </dgm:pt>
    <dgm:pt modelId="{0395F174-BE41-4F89-9599-9CCA220CF048}" type="pres">
      <dgm:prSet presAssocID="{22EAD657-E07B-4D1E-A837-90626466D757}" presName="dummyNode1" presStyleLbl="node1" presStyleIdx="1" presStyleCnt="4"/>
      <dgm:spPr/>
    </dgm:pt>
    <dgm:pt modelId="{C23ECDA4-3B1F-41F0-8393-FC4EE4612DEA}" type="pres">
      <dgm:prSet presAssocID="{22EAD657-E07B-4D1E-A837-90626466D757}" presName="childNode1" presStyleLbl="bgAcc1" presStyleIdx="2" presStyleCnt="4">
        <dgm:presLayoutVars>
          <dgm:bulletEnabled val="1"/>
        </dgm:presLayoutVars>
      </dgm:prSet>
      <dgm:spPr>
        <a:xfrm>
          <a:off x="4066002" y="1512493"/>
          <a:ext cx="1608105" cy="13263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491FBE0-BCE2-44B8-B328-F46BC1317484}" type="pres">
      <dgm:prSet presAssocID="{22EAD657-E07B-4D1E-A837-90626466D757}" presName="childNode1tx" presStyleLbl="bgAcc1" presStyleIdx="2" presStyleCnt="4">
        <dgm:presLayoutVars>
          <dgm:bulletEnabled val="1"/>
        </dgm:presLayoutVars>
      </dgm:prSet>
      <dgm:spPr/>
    </dgm:pt>
    <dgm:pt modelId="{469ED77D-FE50-4A22-A302-6CB824E76650}" type="pres">
      <dgm:prSet presAssocID="{22EAD657-E07B-4D1E-A837-90626466D757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BDD0437D-E092-45CF-B20B-38620FBC72E4}" type="pres">
      <dgm:prSet presAssocID="{22EAD657-E07B-4D1E-A837-90626466D757}" presName="connSite1" presStyleCnt="0"/>
      <dgm:spPr/>
    </dgm:pt>
    <dgm:pt modelId="{00E39AD8-EE02-41BD-AB2B-047EE4869788}" type="pres">
      <dgm:prSet presAssocID="{CB3163DC-E98E-44A7-BD20-D307A1D8172F}" presName="Name9" presStyleLbl="sibTrans2D1" presStyleIdx="2" presStyleCnt="3"/>
      <dgm:spPr/>
    </dgm:pt>
    <dgm:pt modelId="{EBA9F306-DD54-45F7-9C7C-4C7BB8B9BD2B}" type="pres">
      <dgm:prSet presAssocID="{3F88245B-ADEF-4C29-9C93-C811875F44FD}" presName="composite2" presStyleCnt="0"/>
      <dgm:spPr/>
    </dgm:pt>
    <dgm:pt modelId="{4B271C95-9EC6-46EB-A3B5-FCF7210CDF3D}" type="pres">
      <dgm:prSet presAssocID="{3F88245B-ADEF-4C29-9C93-C811875F44FD}" presName="dummyNode2" presStyleLbl="node1" presStyleIdx="2" presStyleCnt="4"/>
      <dgm:spPr/>
    </dgm:pt>
    <dgm:pt modelId="{BBBEF6C4-0927-4581-BED1-BD504A915E94}" type="pres">
      <dgm:prSet presAssocID="{3F88245B-ADEF-4C29-9C93-C811875F44FD}" presName="childNode2" presStyleLbl="bgAcc1" presStyleIdx="3" presStyleCnt="4">
        <dgm:presLayoutVars>
          <dgm:bulletEnabled val="1"/>
        </dgm:presLayoutVars>
      </dgm:prSet>
      <dgm:spPr>
        <a:xfrm>
          <a:off x="6098090" y="1512493"/>
          <a:ext cx="1608105" cy="13263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930B89A-C2CB-49EA-9155-A8F3F7FA0713}" type="pres">
      <dgm:prSet presAssocID="{3F88245B-ADEF-4C29-9C93-C811875F44FD}" presName="childNode2tx" presStyleLbl="bgAcc1" presStyleIdx="3" presStyleCnt="4">
        <dgm:presLayoutVars>
          <dgm:bulletEnabled val="1"/>
        </dgm:presLayoutVars>
      </dgm:prSet>
      <dgm:spPr/>
    </dgm:pt>
    <dgm:pt modelId="{055ED7BB-F6E5-4443-87BC-79D14C05637A}" type="pres">
      <dgm:prSet presAssocID="{3F88245B-ADEF-4C29-9C93-C811875F44FD}" presName="parentNode2" presStyleLbl="node1" presStyleIdx="3" presStyleCnt="4" custScaleY="56938">
        <dgm:presLayoutVars>
          <dgm:chMax val="0"/>
          <dgm:bulletEnabled val="1"/>
        </dgm:presLayoutVars>
      </dgm:prSet>
      <dgm:spPr/>
    </dgm:pt>
    <dgm:pt modelId="{200C5E26-81AE-41AF-AD62-A3539AB9A68A}" type="pres">
      <dgm:prSet presAssocID="{3F88245B-ADEF-4C29-9C93-C811875F44FD}" presName="connSite2" presStyleCnt="0"/>
      <dgm:spPr/>
    </dgm:pt>
  </dgm:ptLst>
  <dgm:cxnLst>
    <dgm:cxn modelId="{18844B12-89E4-4285-9E85-EB268F20FA01}" type="presOf" srcId="{22EAD657-E07B-4D1E-A837-90626466D757}" destId="{469ED77D-FE50-4A22-A302-6CB824E76650}" srcOrd="0" destOrd="0" presId="urn:microsoft.com/office/officeart/2005/8/layout/hProcess4"/>
    <dgm:cxn modelId="{FA842827-6E28-4274-84CE-0B28AFB21023}" type="presOf" srcId="{F60D69B5-527B-4D00-8503-1C2F7427B654}" destId="{62E7EFA0-A61A-4D84-82C9-845AB0E3A83D}" srcOrd="0" destOrd="0" presId="urn:microsoft.com/office/officeart/2005/8/layout/hProcess4"/>
    <dgm:cxn modelId="{2DDE1B3D-83C8-4099-A1DE-3E6DC5ECE249}" srcId="{576675AA-170E-4729-B0F9-7D37B28AB2B2}" destId="{22EAD657-E07B-4D1E-A837-90626466D757}" srcOrd="2" destOrd="0" parTransId="{A35DC5F4-7CAE-41F2-A58B-A41BEC838312}" sibTransId="{CB3163DC-E98E-44A7-BD20-D307A1D8172F}"/>
    <dgm:cxn modelId="{4641B664-F4FE-4438-9398-4F80775F5FBF}" type="presOf" srcId="{B62A4893-4531-4BC6-BF07-5DDC2A4BACDE}" destId="{9B09E942-F48D-4864-88CC-CC8E718A9BA4}" srcOrd="0" destOrd="0" presId="urn:microsoft.com/office/officeart/2005/8/layout/hProcess4"/>
    <dgm:cxn modelId="{9A7EF482-D6DC-4016-B32F-5B18412019F9}" type="presOf" srcId="{3F88245B-ADEF-4C29-9C93-C811875F44FD}" destId="{055ED7BB-F6E5-4443-87BC-79D14C05637A}" srcOrd="0" destOrd="0" presId="urn:microsoft.com/office/officeart/2005/8/layout/hProcess4"/>
    <dgm:cxn modelId="{83FCEC8B-AB3A-40A7-A3B7-8F4594E843DF}" srcId="{576675AA-170E-4729-B0F9-7D37B28AB2B2}" destId="{3F88245B-ADEF-4C29-9C93-C811875F44FD}" srcOrd="3" destOrd="0" parTransId="{635D296A-7F58-4D1B-8E08-DC3625286B43}" sibTransId="{971ACFA6-3E01-4FCA-8B84-6D6EEDC33686}"/>
    <dgm:cxn modelId="{A4524F8C-3679-419F-A2C7-78C9DD03D830}" type="presOf" srcId="{77316A16-ABD2-4229-85AC-6683FE9BB7A8}" destId="{0C7C61EF-AAC9-4885-B840-73BDDCE00EA9}" srcOrd="0" destOrd="0" presId="urn:microsoft.com/office/officeart/2005/8/layout/hProcess4"/>
    <dgm:cxn modelId="{92074697-75F3-4313-BD63-C5012E04CB23}" type="presOf" srcId="{090B5B4C-B395-443A-AD95-698A97DAF2A2}" destId="{4723A56A-6410-4163-8F91-3B633201C000}" srcOrd="0" destOrd="0" presId="urn:microsoft.com/office/officeart/2005/8/layout/hProcess4"/>
    <dgm:cxn modelId="{4D09089C-9CDE-45E9-BB1A-9EB0342895A0}" type="presOf" srcId="{CB3163DC-E98E-44A7-BD20-D307A1D8172F}" destId="{00E39AD8-EE02-41BD-AB2B-047EE4869788}" srcOrd="0" destOrd="0" presId="urn:microsoft.com/office/officeart/2005/8/layout/hProcess4"/>
    <dgm:cxn modelId="{97D465C7-F92C-496E-82C7-62C06B9FB629}" type="presOf" srcId="{576675AA-170E-4729-B0F9-7D37B28AB2B2}" destId="{2C5C86FA-1CE1-40B3-8FFA-C45FF89ACEAA}" srcOrd="0" destOrd="0" presId="urn:microsoft.com/office/officeart/2005/8/layout/hProcess4"/>
    <dgm:cxn modelId="{062F77EB-032A-4FE5-9EB0-3C8288E611BC}" srcId="{576675AA-170E-4729-B0F9-7D37B28AB2B2}" destId="{B62A4893-4531-4BC6-BF07-5DDC2A4BACDE}" srcOrd="0" destOrd="0" parTransId="{C63980B0-F53A-41C1-8CE7-669951043B05}" sibTransId="{F60D69B5-527B-4D00-8503-1C2F7427B654}"/>
    <dgm:cxn modelId="{B4E389F2-5F95-4DE8-B319-D36236578DD4}" srcId="{576675AA-170E-4729-B0F9-7D37B28AB2B2}" destId="{77316A16-ABD2-4229-85AC-6683FE9BB7A8}" srcOrd="1" destOrd="0" parTransId="{DD9F47E5-D98E-4E20-A5AB-432CFCB62774}" sibTransId="{090B5B4C-B395-443A-AD95-698A97DAF2A2}"/>
    <dgm:cxn modelId="{9E2C2B9F-3EFF-4E83-B144-47648A357C3C}" type="presParOf" srcId="{2C5C86FA-1CE1-40B3-8FFA-C45FF89ACEAA}" destId="{88794952-35B0-4166-9E9A-943CFD903A74}" srcOrd="0" destOrd="0" presId="urn:microsoft.com/office/officeart/2005/8/layout/hProcess4"/>
    <dgm:cxn modelId="{6486E451-5A9C-4734-950F-B899D92E0562}" type="presParOf" srcId="{2C5C86FA-1CE1-40B3-8FFA-C45FF89ACEAA}" destId="{D4A820D1-664D-4DD3-B5FE-F6978A35FBF0}" srcOrd="1" destOrd="0" presId="urn:microsoft.com/office/officeart/2005/8/layout/hProcess4"/>
    <dgm:cxn modelId="{C8413E19-70FD-43BE-B42F-D2EA67C04DC8}" type="presParOf" srcId="{2C5C86FA-1CE1-40B3-8FFA-C45FF89ACEAA}" destId="{77BA2809-9A88-4189-8584-79727876EEA4}" srcOrd="2" destOrd="0" presId="urn:microsoft.com/office/officeart/2005/8/layout/hProcess4"/>
    <dgm:cxn modelId="{C5F947B2-DC40-423C-94FD-2178C25BEE2E}" type="presParOf" srcId="{77BA2809-9A88-4189-8584-79727876EEA4}" destId="{31AA4426-96F6-423D-A3A9-B9055438BCEE}" srcOrd="0" destOrd="0" presId="urn:microsoft.com/office/officeart/2005/8/layout/hProcess4"/>
    <dgm:cxn modelId="{B098BB52-2BF2-4DC9-8331-09F54D044F1B}" type="presParOf" srcId="{31AA4426-96F6-423D-A3A9-B9055438BCEE}" destId="{A6FF82AA-FF08-4CEF-810E-F3C973E5B3C5}" srcOrd="0" destOrd="0" presId="urn:microsoft.com/office/officeart/2005/8/layout/hProcess4"/>
    <dgm:cxn modelId="{C0886A1F-BABA-41C0-A19F-920032C4037C}" type="presParOf" srcId="{31AA4426-96F6-423D-A3A9-B9055438BCEE}" destId="{E047EA2F-3C8E-45C7-82D1-9A32050F706B}" srcOrd="1" destOrd="0" presId="urn:microsoft.com/office/officeart/2005/8/layout/hProcess4"/>
    <dgm:cxn modelId="{DA3A20A4-2967-4344-B171-9830CAF5D38D}" type="presParOf" srcId="{31AA4426-96F6-423D-A3A9-B9055438BCEE}" destId="{BC07EDBB-7C2C-404F-A536-0FF35DCB56A4}" srcOrd="2" destOrd="0" presId="urn:microsoft.com/office/officeart/2005/8/layout/hProcess4"/>
    <dgm:cxn modelId="{6276F7AA-967E-4419-BC7E-25FCB3B434E3}" type="presParOf" srcId="{31AA4426-96F6-423D-A3A9-B9055438BCEE}" destId="{9B09E942-F48D-4864-88CC-CC8E718A9BA4}" srcOrd="3" destOrd="0" presId="urn:microsoft.com/office/officeart/2005/8/layout/hProcess4"/>
    <dgm:cxn modelId="{ACB701F6-D101-4C3B-8247-9A015861C5C3}" type="presParOf" srcId="{31AA4426-96F6-423D-A3A9-B9055438BCEE}" destId="{908A0C65-5FB0-4D5D-A5D6-03D074FF0CE6}" srcOrd="4" destOrd="0" presId="urn:microsoft.com/office/officeart/2005/8/layout/hProcess4"/>
    <dgm:cxn modelId="{395CE7F5-672F-406A-BDCA-B3F4F10BC543}" type="presParOf" srcId="{77BA2809-9A88-4189-8584-79727876EEA4}" destId="{62E7EFA0-A61A-4D84-82C9-845AB0E3A83D}" srcOrd="1" destOrd="0" presId="urn:microsoft.com/office/officeart/2005/8/layout/hProcess4"/>
    <dgm:cxn modelId="{BF16590C-8CD0-40B9-8CAB-865DE9F3208B}" type="presParOf" srcId="{77BA2809-9A88-4189-8584-79727876EEA4}" destId="{091F54CE-DD49-4007-BD45-0EA4A5AC2804}" srcOrd="2" destOrd="0" presId="urn:microsoft.com/office/officeart/2005/8/layout/hProcess4"/>
    <dgm:cxn modelId="{4B549529-226C-4053-89AD-40AEF3DA8F50}" type="presParOf" srcId="{091F54CE-DD49-4007-BD45-0EA4A5AC2804}" destId="{B69B82D8-E195-457E-9820-9DA8AC6D2AEB}" srcOrd="0" destOrd="0" presId="urn:microsoft.com/office/officeart/2005/8/layout/hProcess4"/>
    <dgm:cxn modelId="{6E9487CA-BAF9-4187-8749-D60F91F7F8B2}" type="presParOf" srcId="{091F54CE-DD49-4007-BD45-0EA4A5AC2804}" destId="{9CA0CD61-2015-4CA8-86C0-76FB015D0CBA}" srcOrd="1" destOrd="0" presId="urn:microsoft.com/office/officeart/2005/8/layout/hProcess4"/>
    <dgm:cxn modelId="{4B48E06E-55A0-4AC4-B9D4-F18A17EC6BFC}" type="presParOf" srcId="{091F54CE-DD49-4007-BD45-0EA4A5AC2804}" destId="{3F8EA50E-338D-44EA-8DA0-E6B084FDC975}" srcOrd="2" destOrd="0" presId="urn:microsoft.com/office/officeart/2005/8/layout/hProcess4"/>
    <dgm:cxn modelId="{F79885E3-189D-4DAA-90BC-91947583D445}" type="presParOf" srcId="{091F54CE-DD49-4007-BD45-0EA4A5AC2804}" destId="{0C7C61EF-AAC9-4885-B840-73BDDCE00EA9}" srcOrd="3" destOrd="0" presId="urn:microsoft.com/office/officeart/2005/8/layout/hProcess4"/>
    <dgm:cxn modelId="{18332248-D7BF-4475-A3A7-02F245BAFE33}" type="presParOf" srcId="{091F54CE-DD49-4007-BD45-0EA4A5AC2804}" destId="{DFFDB29B-90CD-4540-98C9-FDA0CBC8EBE9}" srcOrd="4" destOrd="0" presId="urn:microsoft.com/office/officeart/2005/8/layout/hProcess4"/>
    <dgm:cxn modelId="{9C940F40-A9D9-4EAF-BD88-EF4B1FDFC3CD}" type="presParOf" srcId="{77BA2809-9A88-4189-8584-79727876EEA4}" destId="{4723A56A-6410-4163-8F91-3B633201C000}" srcOrd="3" destOrd="0" presId="urn:microsoft.com/office/officeart/2005/8/layout/hProcess4"/>
    <dgm:cxn modelId="{46CEA77E-5069-409A-B857-82BC8F6DFCED}" type="presParOf" srcId="{77BA2809-9A88-4189-8584-79727876EEA4}" destId="{47D4E9A9-4A95-4779-BD85-F6F78095CB90}" srcOrd="4" destOrd="0" presId="urn:microsoft.com/office/officeart/2005/8/layout/hProcess4"/>
    <dgm:cxn modelId="{BC5FA2ED-2501-4592-B1FE-F26D74AE726E}" type="presParOf" srcId="{47D4E9A9-4A95-4779-BD85-F6F78095CB90}" destId="{0395F174-BE41-4F89-9599-9CCA220CF048}" srcOrd="0" destOrd="0" presId="urn:microsoft.com/office/officeart/2005/8/layout/hProcess4"/>
    <dgm:cxn modelId="{31820831-3ED5-44DD-AAF7-F1D8D72DBA43}" type="presParOf" srcId="{47D4E9A9-4A95-4779-BD85-F6F78095CB90}" destId="{C23ECDA4-3B1F-41F0-8393-FC4EE4612DEA}" srcOrd="1" destOrd="0" presId="urn:microsoft.com/office/officeart/2005/8/layout/hProcess4"/>
    <dgm:cxn modelId="{A93E6388-BD69-4EE6-9121-08083F1933B0}" type="presParOf" srcId="{47D4E9A9-4A95-4779-BD85-F6F78095CB90}" destId="{0491FBE0-BCE2-44B8-B328-F46BC1317484}" srcOrd="2" destOrd="0" presId="urn:microsoft.com/office/officeart/2005/8/layout/hProcess4"/>
    <dgm:cxn modelId="{2CC448F9-B487-465E-8218-76CFF97418D1}" type="presParOf" srcId="{47D4E9A9-4A95-4779-BD85-F6F78095CB90}" destId="{469ED77D-FE50-4A22-A302-6CB824E76650}" srcOrd="3" destOrd="0" presId="urn:microsoft.com/office/officeart/2005/8/layout/hProcess4"/>
    <dgm:cxn modelId="{4283D999-3043-4CBC-AAF8-5901885C83A6}" type="presParOf" srcId="{47D4E9A9-4A95-4779-BD85-F6F78095CB90}" destId="{BDD0437D-E092-45CF-B20B-38620FBC72E4}" srcOrd="4" destOrd="0" presId="urn:microsoft.com/office/officeart/2005/8/layout/hProcess4"/>
    <dgm:cxn modelId="{CF405A81-5EE4-4436-B583-DA6DB64028B4}" type="presParOf" srcId="{77BA2809-9A88-4189-8584-79727876EEA4}" destId="{00E39AD8-EE02-41BD-AB2B-047EE4869788}" srcOrd="5" destOrd="0" presId="urn:microsoft.com/office/officeart/2005/8/layout/hProcess4"/>
    <dgm:cxn modelId="{066E45A1-AFEF-4EA0-B8E4-2E15CD1A4E2B}" type="presParOf" srcId="{77BA2809-9A88-4189-8584-79727876EEA4}" destId="{EBA9F306-DD54-45F7-9C7C-4C7BB8B9BD2B}" srcOrd="6" destOrd="0" presId="urn:microsoft.com/office/officeart/2005/8/layout/hProcess4"/>
    <dgm:cxn modelId="{B27C9C30-0AFA-4DC6-81D1-B6F0552A805D}" type="presParOf" srcId="{EBA9F306-DD54-45F7-9C7C-4C7BB8B9BD2B}" destId="{4B271C95-9EC6-46EB-A3B5-FCF7210CDF3D}" srcOrd="0" destOrd="0" presId="urn:microsoft.com/office/officeart/2005/8/layout/hProcess4"/>
    <dgm:cxn modelId="{FCCAB750-D828-4AF5-8171-DF947DF4A93D}" type="presParOf" srcId="{EBA9F306-DD54-45F7-9C7C-4C7BB8B9BD2B}" destId="{BBBEF6C4-0927-4581-BED1-BD504A915E94}" srcOrd="1" destOrd="0" presId="urn:microsoft.com/office/officeart/2005/8/layout/hProcess4"/>
    <dgm:cxn modelId="{7B8540A4-F0FE-4C5B-9723-F7F66E58FDA8}" type="presParOf" srcId="{EBA9F306-DD54-45F7-9C7C-4C7BB8B9BD2B}" destId="{4930B89A-C2CB-49EA-9155-A8F3F7FA0713}" srcOrd="2" destOrd="0" presId="urn:microsoft.com/office/officeart/2005/8/layout/hProcess4"/>
    <dgm:cxn modelId="{9ABBBC46-7199-4B75-B7F2-AD89DE7C1D47}" type="presParOf" srcId="{EBA9F306-DD54-45F7-9C7C-4C7BB8B9BD2B}" destId="{055ED7BB-F6E5-4443-87BC-79D14C05637A}" srcOrd="3" destOrd="0" presId="urn:microsoft.com/office/officeart/2005/8/layout/hProcess4"/>
    <dgm:cxn modelId="{F1C8611D-BC8B-4DC3-99D5-402F97AF8820}" type="presParOf" srcId="{EBA9F306-DD54-45F7-9C7C-4C7BB8B9BD2B}" destId="{200C5E26-81AE-41AF-AD62-A3539AB9A68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7EA2F-3C8E-45C7-82D1-9A32050F706B}">
      <dsp:nvSpPr>
        <dsp:cNvPr id="0" name=""/>
        <dsp:cNvSpPr/>
      </dsp:nvSpPr>
      <dsp:spPr>
        <a:xfrm>
          <a:off x="6457" y="1637170"/>
          <a:ext cx="1768312" cy="14584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7EFA0-A61A-4D84-82C9-845AB0E3A83D}">
      <dsp:nvSpPr>
        <dsp:cNvPr id="0" name=""/>
        <dsp:cNvSpPr/>
      </dsp:nvSpPr>
      <dsp:spPr>
        <a:xfrm>
          <a:off x="1006131" y="2005830"/>
          <a:ext cx="1918665" cy="1918665"/>
        </a:xfrm>
        <a:prstGeom prst="leftCircularArrow">
          <a:avLst>
            <a:gd name="adj1" fmla="val 2961"/>
            <a:gd name="adj2" fmla="val 362765"/>
            <a:gd name="adj3" fmla="val 2138276"/>
            <a:gd name="adj4" fmla="val 9024489"/>
            <a:gd name="adj5" fmla="val 3455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09E942-F48D-4864-88CC-CC8E718A9BA4}">
      <dsp:nvSpPr>
        <dsp:cNvPr id="0" name=""/>
        <dsp:cNvSpPr/>
      </dsp:nvSpPr>
      <dsp:spPr>
        <a:xfrm>
          <a:off x="399415" y="2783125"/>
          <a:ext cx="1571833" cy="625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>
              <a:latin typeface="Aptos" panose="02110004020202020204"/>
              <a:ea typeface="+mn-ea"/>
              <a:cs typeface="+mn-cs"/>
            </a:rPr>
            <a:t>INTERNISTA </a:t>
          </a:r>
          <a:endParaRPr lang="en-US" sz="1800" kern="1200">
            <a:latin typeface="Aptos" panose="02110004020202020204"/>
            <a:ea typeface="+mn-ea"/>
            <a:cs typeface="+mn-cs"/>
          </a:endParaRPr>
        </a:p>
      </dsp:txBody>
      <dsp:txXfrm>
        <a:off x="417723" y="2801433"/>
        <a:ext cx="1535217" cy="588450"/>
      </dsp:txXfrm>
    </dsp:sp>
    <dsp:sp modelId="{9CA0CD61-2015-4CA8-86C0-76FB015D0CBA}">
      <dsp:nvSpPr>
        <dsp:cNvPr id="0" name=""/>
        <dsp:cNvSpPr/>
      </dsp:nvSpPr>
      <dsp:spPr>
        <a:xfrm>
          <a:off x="2244573" y="1637170"/>
          <a:ext cx="1768312" cy="14584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3A56A-6410-4163-8F91-3B633201C000}">
      <dsp:nvSpPr>
        <dsp:cNvPr id="0" name=""/>
        <dsp:cNvSpPr/>
      </dsp:nvSpPr>
      <dsp:spPr>
        <a:xfrm>
          <a:off x="3229511" y="751148"/>
          <a:ext cx="2144616" cy="2144616"/>
        </a:xfrm>
        <a:prstGeom prst="circularArrow">
          <a:avLst>
            <a:gd name="adj1" fmla="val 2648"/>
            <a:gd name="adj2" fmla="val 322078"/>
            <a:gd name="adj3" fmla="val 19502412"/>
            <a:gd name="adj4" fmla="val 12575511"/>
            <a:gd name="adj5" fmla="val 309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7C61EF-AAC9-4885-B840-73BDDCE00EA9}">
      <dsp:nvSpPr>
        <dsp:cNvPr id="0" name=""/>
        <dsp:cNvSpPr/>
      </dsp:nvSpPr>
      <dsp:spPr>
        <a:xfrm>
          <a:off x="2637531" y="1324637"/>
          <a:ext cx="1571833" cy="625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>
              <a:latin typeface="Aptos" panose="02110004020202020204"/>
              <a:ea typeface="+mn-ea"/>
              <a:cs typeface="+mn-cs"/>
            </a:rPr>
            <a:t>PSIQUIATRA </a:t>
          </a:r>
          <a:endParaRPr lang="en-US" sz="1800" kern="1200">
            <a:latin typeface="Aptos" panose="02110004020202020204"/>
            <a:ea typeface="+mn-ea"/>
            <a:cs typeface="+mn-cs"/>
          </a:endParaRPr>
        </a:p>
      </dsp:txBody>
      <dsp:txXfrm>
        <a:off x="2655839" y="1342945"/>
        <a:ext cx="1535217" cy="588450"/>
      </dsp:txXfrm>
    </dsp:sp>
    <dsp:sp modelId="{C23ECDA4-3B1F-41F0-8393-FC4EE4612DEA}">
      <dsp:nvSpPr>
        <dsp:cNvPr id="0" name=""/>
        <dsp:cNvSpPr/>
      </dsp:nvSpPr>
      <dsp:spPr>
        <a:xfrm>
          <a:off x="4482689" y="1637170"/>
          <a:ext cx="1768312" cy="14584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39AD8-EE02-41BD-AB2B-047EE4869788}">
      <dsp:nvSpPr>
        <dsp:cNvPr id="0" name=""/>
        <dsp:cNvSpPr/>
      </dsp:nvSpPr>
      <dsp:spPr>
        <a:xfrm>
          <a:off x="5482363" y="2005830"/>
          <a:ext cx="1918665" cy="1918665"/>
        </a:xfrm>
        <a:prstGeom prst="leftCircularArrow">
          <a:avLst>
            <a:gd name="adj1" fmla="val 2961"/>
            <a:gd name="adj2" fmla="val 362765"/>
            <a:gd name="adj3" fmla="val 2138276"/>
            <a:gd name="adj4" fmla="val 9024489"/>
            <a:gd name="adj5" fmla="val 3455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69ED77D-FE50-4A22-A302-6CB824E76650}">
      <dsp:nvSpPr>
        <dsp:cNvPr id="0" name=""/>
        <dsp:cNvSpPr/>
      </dsp:nvSpPr>
      <dsp:spPr>
        <a:xfrm>
          <a:off x="4875648" y="2783125"/>
          <a:ext cx="1571833" cy="625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>
              <a:latin typeface="Aptos" panose="02110004020202020204"/>
              <a:ea typeface="+mn-ea"/>
              <a:cs typeface="+mn-cs"/>
            </a:rPr>
            <a:t>PEDIATRA  </a:t>
          </a:r>
          <a:endParaRPr lang="en-US" sz="1800" kern="1200">
            <a:latin typeface="Aptos" panose="02110004020202020204"/>
            <a:ea typeface="+mn-ea"/>
            <a:cs typeface="+mn-cs"/>
          </a:endParaRPr>
        </a:p>
      </dsp:txBody>
      <dsp:txXfrm>
        <a:off x="4893956" y="2801433"/>
        <a:ext cx="1535217" cy="588450"/>
      </dsp:txXfrm>
    </dsp:sp>
    <dsp:sp modelId="{BBBEF6C4-0927-4581-BED1-BD504A915E94}">
      <dsp:nvSpPr>
        <dsp:cNvPr id="0" name=""/>
        <dsp:cNvSpPr/>
      </dsp:nvSpPr>
      <dsp:spPr>
        <a:xfrm>
          <a:off x="6720805" y="1637170"/>
          <a:ext cx="1768312" cy="14584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ED7BB-F6E5-4443-87BC-79D14C05637A}">
      <dsp:nvSpPr>
        <dsp:cNvPr id="0" name=""/>
        <dsp:cNvSpPr/>
      </dsp:nvSpPr>
      <dsp:spPr>
        <a:xfrm>
          <a:off x="7113764" y="1459220"/>
          <a:ext cx="1571833" cy="355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Aptos" panose="02110004020202020204"/>
              <a:ea typeface="+mn-ea"/>
              <a:cs typeface="+mn-cs"/>
            </a:rPr>
            <a:t>GINECOLOGO </a:t>
          </a:r>
          <a:endParaRPr lang="en-US" sz="1800" kern="1200" dirty="0">
            <a:latin typeface="Aptos" panose="02110004020202020204"/>
            <a:ea typeface="+mn-ea"/>
            <a:cs typeface="+mn-cs"/>
          </a:endParaRPr>
        </a:p>
      </dsp:txBody>
      <dsp:txXfrm>
        <a:off x="7124188" y="1469644"/>
        <a:ext cx="1550985" cy="335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0.44522</cdr:x>
      <cdr:y>0.91051</cdr:y>
    </cdr:from>
    <cdr:to>
      <cdr:x>0.63695</cdr:x>
      <cdr:y>0.98077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3511317" y="4514331"/>
          <a:ext cx="1512117" cy="34835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O"/>
        </a:p>
      </cdr:txBody>
    </cdr:sp>
  </cdr:relSizeAnchor>
  <cdr:relSizeAnchor xmlns:cdr="http://schemas.openxmlformats.org/drawingml/2006/chartDrawing">
    <cdr:from>
      <cdr:x>0.37884</cdr:x>
      <cdr:y>0.89151</cdr:y>
    </cdr:from>
    <cdr:to>
      <cdr:x>0.46102</cdr:x>
      <cdr:y>0.9496</cdr:y>
    </cdr:to>
    <cdr:sp macro="" textlink="">
      <cdr:nvSpPr>
        <cdr:cNvPr id="5" name="CuadroTexto 4">
          <a:extLst xmlns:a="http://schemas.openxmlformats.org/drawingml/2006/main">
            <a:ext uri="{FF2B5EF4-FFF2-40B4-BE49-F238E27FC236}">
              <a16:creationId xmlns:a16="http://schemas.microsoft.com/office/drawing/2014/main" id="{0941C968-3FBA-4C8A-94E1-BD784AE3199F}"/>
            </a:ext>
          </a:extLst>
        </cdr:cNvPr>
        <cdr:cNvSpPr txBox="1"/>
      </cdr:nvSpPr>
      <cdr:spPr>
        <a:xfrm xmlns:a="http://schemas.openxmlformats.org/drawingml/2006/main">
          <a:off x="2987824" y="4420124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400" b="1" dirty="0"/>
            <a:t>2024</a:t>
          </a:r>
          <a:endParaRPr lang="es-419" sz="1100" b="1" dirty="0"/>
        </a:p>
      </cdr:txBody>
    </cdr:sp>
  </cdr:relSizeAnchor>
  <cdr:relSizeAnchor xmlns:cdr="http://schemas.openxmlformats.org/drawingml/2006/chartDrawing">
    <cdr:from>
      <cdr:x>0.63695</cdr:x>
      <cdr:y>0.89151</cdr:y>
    </cdr:from>
    <cdr:to>
      <cdr:x>0.71913</cdr:x>
      <cdr:y>0.9496</cdr:y>
    </cdr:to>
    <cdr:sp macro="" textlink="">
      <cdr:nvSpPr>
        <cdr:cNvPr id="6" name="CuadroTexto 1">
          <a:extLst xmlns:a="http://schemas.openxmlformats.org/drawingml/2006/main">
            <a:ext uri="{FF2B5EF4-FFF2-40B4-BE49-F238E27FC236}">
              <a16:creationId xmlns:a16="http://schemas.microsoft.com/office/drawing/2014/main" id="{51F6B6C9-8ED9-4C04-94D2-B049B3C04365}"/>
            </a:ext>
          </a:extLst>
        </cdr:cNvPr>
        <cdr:cNvSpPr txBox="1"/>
      </cdr:nvSpPr>
      <cdr:spPr>
        <a:xfrm xmlns:a="http://schemas.openxmlformats.org/drawingml/2006/main">
          <a:off x="5023470" y="4420124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/>
            <a:t>2025</a:t>
          </a:r>
          <a:endParaRPr lang="es-419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189B9-3364-4181-8ED9-9CCA72AFD036}" type="datetimeFigureOut">
              <a:rPr lang="es-CO" smtClean="0"/>
              <a:t>28/05/2026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67AF7-62F6-43B0-A3F8-9858888FF5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671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67AF7-62F6-43B0-A3F8-9858888FF5F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25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6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4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D6B3C-9D19-6F7A-3D1B-AC262093B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99BEFD-B97F-FB6F-B02B-883DA51AA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3CA58-F5F8-3C9E-E4AE-72CE82E4C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B15F8-072A-17BC-FEEC-4FE2FBE89A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1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4222-40C9-4293-87B4-F5FFD5183A9B}" type="datetime1">
              <a:rPr lang="es-CO" smtClean="0"/>
              <a:t>28/05/2026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63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40A27-FF8F-426A-B9BC-1E430546CA3B}" type="datetime1">
              <a:rPr lang="es-CO" smtClean="0"/>
              <a:t>28/05/2026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783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24E33-7B0E-46FB-A924-ED926B585ADE}" type="datetime1">
              <a:rPr lang="es-CO" smtClean="0"/>
              <a:t>28/05/2026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6844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31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748CA-9205-40F5-831C-C1EFD62E3E49}" type="datetime1">
              <a:rPr lang="es-CO" smtClean="0"/>
              <a:t>28/05/2026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529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2F22-A0AB-43EA-8C04-D408C8A61E58}" type="datetime1">
              <a:rPr lang="es-CO" smtClean="0"/>
              <a:t>28/05/2026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550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DB886-FCF4-4B71-91D0-4EFD60230AEC}" type="datetime1">
              <a:rPr lang="es-CO" smtClean="0"/>
              <a:t>28/05/2026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834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E413E-E037-4A50-94AA-7A80307509E1}" type="datetime1">
              <a:rPr lang="es-CO" smtClean="0"/>
              <a:t>28/05/2026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208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C542-4083-4CF8-93D8-3455257E7E42}" type="datetime1">
              <a:rPr lang="es-CO" smtClean="0"/>
              <a:t>28/05/2026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838812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5EAA-A127-4359-8209-3A3EC3903218}" type="datetime1">
              <a:rPr lang="es-CO" smtClean="0"/>
              <a:t>28/05/2026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814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CCE1-CFC9-4847-B689-F12A17774EDF}" type="datetime1">
              <a:rPr lang="es-CO" smtClean="0"/>
              <a:t>28/05/2026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490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02A95-9E37-4D74-8DF2-4F1B4F4E7A46}" type="datetime1">
              <a:rPr lang="es-CO" smtClean="0"/>
              <a:t>28/05/2026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450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CC542-4083-4CF8-93D8-3455257E7E42}" type="datetime1">
              <a:rPr lang="es-CO" smtClean="0"/>
              <a:t>28/05/2026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AFFC7-D0A4-4C07-B1EE-D915B4D4DB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641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0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3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4.xlsx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47.jpeg"/><Relationship Id="rId9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8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"/>
            <a:ext cx="9144000" cy="685609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s-CO" dirty="0">
                <a:solidFill>
                  <a:schemeClr val="accent2"/>
                </a:solidFill>
                <a:latin typeface="Arial Black" pitchFamily="34" charset="0"/>
              </a:rPr>
            </a:br>
            <a:br>
              <a:rPr lang="es-CO" dirty="0">
                <a:solidFill>
                  <a:schemeClr val="accent2"/>
                </a:solidFill>
                <a:latin typeface="Arial Black" pitchFamily="34" charset="0"/>
              </a:rPr>
            </a:br>
            <a:endParaRPr lang="es-CO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-46220"/>
            <a:ext cx="9144000" cy="6457890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691679" y="2308206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Vladimir Script" panose="03050402040407070305" pitchFamily="66" charset="0"/>
              </a:rPr>
              <a:t>Comprometidos con su salud !</a:t>
            </a:r>
          </a:p>
          <a:p>
            <a:pPr algn="ctr"/>
            <a:endParaRPr lang="es-CO" sz="3200" b="1" dirty="0">
              <a:latin typeface="Vladimir Script" panose="03050402040407070305" pitchFamily="66" charset="0"/>
            </a:endParaRPr>
          </a:p>
          <a:p>
            <a:pPr algn="ctr"/>
            <a:r>
              <a:rPr lang="es-CO" sz="3200" b="1" dirty="0" err="1">
                <a:latin typeface="Vladimir Script" panose="03050402040407070305" pitchFamily="66" charset="0"/>
              </a:rPr>
              <a:t>Contactenos</a:t>
            </a:r>
            <a:endParaRPr lang="es-MX" sz="3200" b="1" dirty="0">
              <a:latin typeface="Vladimir Script" panose="03050402040407070305" pitchFamily="66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188786" y="3573016"/>
            <a:ext cx="55378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000" dirty="0"/>
          </a:p>
          <a:p>
            <a:r>
              <a:rPr lang="es-CO" sz="2000" b="1" dirty="0"/>
              <a:t>Email:</a:t>
            </a:r>
          </a:p>
          <a:p>
            <a:r>
              <a:rPr lang="es-CO" sz="2000" dirty="0"/>
              <a:t>secretaria@esesanvicentedepauldelorica.gov.co</a:t>
            </a:r>
          </a:p>
          <a:p>
            <a:endParaRPr lang="es-CO" sz="2000" b="1" dirty="0"/>
          </a:p>
          <a:p>
            <a:r>
              <a:rPr lang="es-CO" sz="2000" b="1" dirty="0"/>
              <a:t>Teléfonos: </a:t>
            </a:r>
          </a:p>
          <a:p>
            <a:r>
              <a:rPr lang="es-CO" sz="2000" b="1" dirty="0"/>
              <a:t>604-2043433</a:t>
            </a:r>
          </a:p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Pagina web:</a:t>
            </a:r>
          </a:p>
          <a:p>
            <a:r>
              <a:rPr lang="es-E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</a:t>
            </a:r>
            <a:endParaRPr lang="es-CO" sz="20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9BB7DC-E7FE-0E16-6899-FA8E5207E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50" y="508131"/>
            <a:ext cx="3771499" cy="177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43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ueva EPS Projects | Photos, videos, logos, illustrations ...">
            <a:extLst>
              <a:ext uri="{FF2B5EF4-FFF2-40B4-BE49-F238E27FC236}">
                <a16:creationId xmlns:a16="http://schemas.microsoft.com/office/drawing/2014/main" id="{72F6A1AA-81E9-482A-A7CB-CF078B024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34244" r="20634" b="34148"/>
          <a:stretch/>
        </p:blipFill>
        <p:spPr bwMode="auto">
          <a:xfrm>
            <a:off x="1234157" y="1507393"/>
            <a:ext cx="1513527" cy="6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FFFFD11-3CE0-5092-90E6-BAD0BF1825F6}"/>
              </a:ext>
            </a:extLst>
          </p:cNvPr>
          <p:cNvCxnSpPr/>
          <p:nvPr/>
        </p:nvCxnSpPr>
        <p:spPr>
          <a:xfrm>
            <a:off x="1220030" y="2233822"/>
            <a:ext cx="154178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C48FA54-5BEC-5117-8006-9774A14BE722}"/>
              </a:ext>
            </a:extLst>
          </p:cNvPr>
          <p:cNvSpPr txBox="1"/>
          <p:nvPr/>
        </p:nvSpPr>
        <p:spPr>
          <a:xfrm>
            <a:off x="3214892" y="1885402"/>
            <a:ext cx="1956823" cy="255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53"/>
              </a:lnSpc>
            </a:pPr>
            <a:r>
              <a:rPr lang="es-CO" sz="2400" b="1">
                <a:solidFill>
                  <a:schemeClr val="bg1"/>
                </a:solidFill>
                <a:latin typeface="Century Gothic" panose="020B0502020202020204" pitchFamily="34" charset="0"/>
              </a:rPr>
              <a:t>36.851</a:t>
            </a:r>
            <a:endParaRPr lang="es-ES" sz="21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1D2AAD83-2C07-A42B-D10D-8256233E8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7" b="24836"/>
          <a:stretch/>
        </p:blipFill>
        <p:spPr bwMode="auto">
          <a:xfrm>
            <a:off x="3553291" y="1585816"/>
            <a:ext cx="1680146" cy="44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mutualser evoluciona con su nueva imagen corporativa">
            <a:extLst>
              <a:ext uri="{FF2B5EF4-FFF2-40B4-BE49-F238E27FC236}">
                <a16:creationId xmlns:a16="http://schemas.microsoft.com/office/drawing/2014/main" id="{CC619891-2F73-B599-9C4F-5BE567072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r="17747"/>
          <a:stretch/>
        </p:blipFill>
        <p:spPr bwMode="auto">
          <a:xfrm>
            <a:off x="6039043" y="1546645"/>
            <a:ext cx="1616920" cy="5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ajacopi | Caja de Compensación Familiar - Atlántico">
            <a:extLst>
              <a:ext uri="{FF2B5EF4-FFF2-40B4-BE49-F238E27FC236}">
                <a16:creationId xmlns:a16="http://schemas.microsoft.com/office/drawing/2014/main" id="{1C869E85-8904-C02C-300E-D6513A8FB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0" b="13639"/>
          <a:stretch/>
        </p:blipFill>
        <p:spPr bwMode="auto">
          <a:xfrm>
            <a:off x="3978935" y="3418367"/>
            <a:ext cx="1005593" cy="7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E88D8A-77BD-C914-BB00-707D87C08652}"/>
              </a:ext>
            </a:extLst>
          </p:cNvPr>
          <p:cNvCxnSpPr/>
          <p:nvPr/>
        </p:nvCxnSpPr>
        <p:spPr>
          <a:xfrm>
            <a:off x="1193267" y="4168456"/>
            <a:ext cx="154178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A192BB7C-7F73-E07A-35F8-8FB1C5F11A6D}"/>
              </a:ext>
            </a:extLst>
          </p:cNvPr>
          <p:cNvCxnSpPr/>
          <p:nvPr/>
        </p:nvCxnSpPr>
        <p:spPr>
          <a:xfrm>
            <a:off x="3666162" y="4168456"/>
            <a:ext cx="154178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952FF5D2-66B4-CDD9-2B29-1A13E5FFC350}"/>
              </a:ext>
            </a:extLst>
          </p:cNvPr>
          <p:cNvCxnSpPr/>
          <p:nvPr/>
        </p:nvCxnSpPr>
        <p:spPr>
          <a:xfrm>
            <a:off x="3643213" y="2233822"/>
            <a:ext cx="154178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4B0F1300-9F54-957D-B0CB-53EC1D59F2AB}"/>
              </a:ext>
            </a:extLst>
          </p:cNvPr>
          <p:cNvCxnSpPr/>
          <p:nvPr/>
        </p:nvCxnSpPr>
        <p:spPr>
          <a:xfrm>
            <a:off x="6066396" y="2233822"/>
            <a:ext cx="154178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091CEABE-2CB6-1E26-EDC1-AC3202727B1E}"/>
              </a:ext>
            </a:extLst>
          </p:cNvPr>
          <p:cNvCxnSpPr/>
          <p:nvPr/>
        </p:nvCxnSpPr>
        <p:spPr>
          <a:xfrm>
            <a:off x="6104304" y="4168456"/>
            <a:ext cx="154178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31BD8535-965B-353C-7535-52F85D0F8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178" y="3646064"/>
            <a:ext cx="1956823" cy="460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325CB7-0751-A843-B3B0-83DD0E74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073" y="3667419"/>
            <a:ext cx="1647611" cy="426881"/>
          </a:xfrm>
          <a:prstGeom prst="rect">
            <a:avLst/>
          </a:prstGeom>
        </p:spPr>
      </p:pic>
      <p:sp>
        <p:nvSpPr>
          <p:cNvPr id="8" name="Shape 0">
            <a:extLst>
              <a:ext uri="{FF2B5EF4-FFF2-40B4-BE49-F238E27FC236}">
                <a16:creationId xmlns:a16="http://schemas.microsoft.com/office/drawing/2014/main" id="{67F85844-3D2F-441F-2E98-0DF29ABDED07}"/>
              </a:ext>
            </a:extLst>
          </p:cNvPr>
          <p:cNvSpPr/>
          <p:nvPr/>
        </p:nvSpPr>
        <p:spPr>
          <a:xfrm>
            <a:off x="0" y="-25908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D2ED72-1E1A-38EC-CDBF-218FD4600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373380" cy="71744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5C0E7E09-95B6-7F38-3595-1D46DB55D9C5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410719D-1E03-2FEA-62B2-350C887D8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4A8F06D-4AA1-F424-A16D-B7E31536BFBF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D5F1F-C202-23E1-8BA3-BA8204EED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ulo">
            <a:extLst>
              <a:ext uri="{FF2B5EF4-FFF2-40B4-BE49-F238E27FC236}">
                <a16:creationId xmlns:a16="http://schemas.microsoft.com/office/drawing/2014/main" id="{9E175742-9DE3-81C3-4F2E-D16FE6F9CDBF}"/>
              </a:ext>
            </a:extLst>
          </p:cNvPr>
          <p:cNvSpPr txBox="1"/>
          <p:nvPr/>
        </p:nvSpPr>
        <p:spPr>
          <a:xfrm>
            <a:off x="969580" y="2347946"/>
            <a:ext cx="7088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4500" b="1" dirty="0">
                <a:solidFill>
                  <a:schemeClr val="accent1">
                    <a:lumMod val="50000"/>
                  </a:schemeClr>
                </a:solidFill>
                <a:latin typeface="Gotham" pitchFamily="50" charset="0"/>
              </a:rPr>
              <a:t>PRODUCCIÓN DE SERVICIOS 2025</a:t>
            </a:r>
          </a:p>
        </p:txBody>
      </p:sp>
      <p:sp>
        <p:nvSpPr>
          <p:cNvPr id="8" name="Subtitulo">
            <a:extLst>
              <a:ext uri="{FF2B5EF4-FFF2-40B4-BE49-F238E27FC236}">
                <a16:creationId xmlns:a16="http://schemas.microsoft.com/office/drawing/2014/main" id="{B2FA2671-2D95-2B4C-B5B2-ECEB9F76678B}"/>
              </a:ext>
            </a:extLst>
          </p:cNvPr>
          <p:cNvSpPr txBox="1"/>
          <p:nvPr/>
        </p:nvSpPr>
        <p:spPr>
          <a:xfrm>
            <a:off x="305181" y="2957250"/>
            <a:ext cx="5322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s-CO" sz="2100" dirty="0">
                <a:solidFill>
                  <a:srgbClr val="FFFFFF"/>
                </a:solidFill>
                <a:latin typeface="Gotham" pitchFamily="50" charset="0"/>
              </a:rPr>
              <a:t>PRESTACIÓN DE SERVICIOS Y GESTIÓN EN SALUD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4FC51DF-91FF-B71F-1B3E-9509E2FE84D1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D86D6F-FCBE-E55F-8306-29AEEC74B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E244779-0886-E441-42BC-3A39622EF7CA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8F2F78-B53A-7B4E-8A11-99B9C6E8C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24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4744EE2-1ADD-8FF2-0BE7-F1BA2D57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68" y="1352930"/>
            <a:ext cx="7983064" cy="3962953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3315D3CD-72B2-7389-EBFE-3E83C7477F31}"/>
              </a:ext>
            </a:extLst>
          </p:cNvPr>
          <p:cNvGrpSpPr/>
          <p:nvPr/>
        </p:nvGrpSpPr>
        <p:grpSpPr>
          <a:xfrm>
            <a:off x="362036" y="1368252"/>
            <a:ext cx="8615767" cy="4178464"/>
            <a:chOff x="163844" y="311458"/>
            <a:chExt cx="11395005" cy="554889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60E86EB-B6C2-EE4F-88DD-40BB11994C4D}"/>
                </a:ext>
              </a:extLst>
            </p:cNvPr>
            <p:cNvGrpSpPr/>
            <p:nvPr/>
          </p:nvGrpSpPr>
          <p:grpSpPr>
            <a:xfrm>
              <a:off x="4303246" y="491949"/>
              <a:ext cx="1503650" cy="1026259"/>
              <a:chOff x="1707713" y="148625"/>
              <a:chExt cx="1503650" cy="1026259"/>
            </a:xfrm>
            <a:noFill/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D1CFAD1-DE0F-CB41-895A-7068ED19F513}"/>
                  </a:ext>
                </a:extLst>
              </p:cNvPr>
              <p:cNvSpPr/>
              <p:nvPr/>
            </p:nvSpPr>
            <p:spPr>
              <a:xfrm>
                <a:off x="1986102" y="148625"/>
                <a:ext cx="1128393" cy="49046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8.281</a:t>
                </a:r>
                <a:endParaRPr lang="x-none" sz="825" b="1" dirty="0">
                  <a:solidFill>
                    <a:srgbClr val="005F7F"/>
                  </a:solidFill>
                  <a:latin typeface="Volkswagen Serial" panose="02000000000000000000" pitchFamily="2" charset="77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9122046-BDCB-E443-8786-F85EFF655C7C}"/>
                  </a:ext>
                </a:extLst>
              </p:cNvPr>
              <p:cNvSpPr/>
              <p:nvPr/>
            </p:nvSpPr>
            <p:spPr>
              <a:xfrm>
                <a:off x="1707713" y="643548"/>
                <a:ext cx="1503650" cy="53133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sz="10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CONSULTAS AMBULATORIAS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71974C4-940A-2E4A-8AAB-65F637EE095A}"/>
                </a:ext>
              </a:extLst>
            </p:cNvPr>
            <p:cNvGrpSpPr/>
            <p:nvPr/>
          </p:nvGrpSpPr>
          <p:grpSpPr>
            <a:xfrm>
              <a:off x="2217571" y="4257403"/>
              <a:ext cx="2818024" cy="1038562"/>
              <a:chOff x="-718733" y="2693405"/>
              <a:chExt cx="2818024" cy="1038562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854FD76-7F33-FB49-9B6F-74462DF13A1A}"/>
                  </a:ext>
                </a:extLst>
              </p:cNvPr>
              <p:cNvSpPr/>
              <p:nvPr/>
            </p:nvSpPr>
            <p:spPr>
              <a:xfrm>
                <a:off x="-61545" y="2693405"/>
                <a:ext cx="1503650" cy="490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MX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33.269</a:t>
                </a:r>
                <a:endParaRPr lang="x-none" b="1" dirty="0">
                  <a:solidFill>
                    <a:srgbClr val="005F7F"/>
                  </a:solidFill>
                  <a:latin typeface="Volkswagen Serial" panose="02000000000000000000" pitchFamily="2" charset="77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8EA5BE5-B37A-A044-AB64-9975AA646311}"/>
                  </a:ext>
                </a:extLst>
              </p:cNvPr>
              <p:cNvSpPr/>
              <p:nvPr/>
            </p:nvSpPr>
            <p:spPr>
              <a:xfrm>
                <a:off x="-718733" y="3118887"/>
                <a:ext cx="2818024" cy="613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sz="12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Consulta de Medicina General de  Urgencias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D915054-C70D-BC4E-B113-E1C3CEBDC252}"/>
                </a:ext>
              </a:extLst>
            </p:cNvPr>
            <p:cNvGrpSpPr/>
            <p:nvPr/>
          </p:nvGrpSpPr>
          <p:grpSpPr>
            <a:xfrm>
              <a:off x="7652137" y="4744195"/>
              <a:ext cx="3666084" cy="1116161"/>
              <a:chOff x="166839" y="4477815"/>
              <a:chExt cx="3666084" cy="1116161"/>
            </a:xfrm>
            <a:noFill/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06ED0AF-CA13-D543-B440-DF92495DE766}"/>
                  </a:ext>
                </a:extLst>
              </p:cNvPr>
              <p:cNvSpPr/>
              <p:nvPr/>
            </p:nvSpPr>
            <p:spPr>
              <a:xfrm>
                <a:off x="1623181" y="4477815"/>
                <a:ext cx="1147287" cy="49046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22.646</a:t>
                </a:r>
                <a:endParaRPr lang="x-none" sz="825" b="1" dirty="0">
                  <a:solidFill>
                    <a:srgbClr val="005F7F"/>
                  </a:solidFill>
                  <a:latin typeface="Volkswagen Serial" panose="02000000000000000000" pitchFamily="2" charset="77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316F0AF-0D2F-4340-BA64-A758FC40B6F8}"/>
                  </a:ext>
                </a:extLst>
              </p:cNvPr>
              <p:cNvSpPr/>
              <p:nvPr/>
            </p:nvSpPr>
            <p:spPr>
              <a:xfrm>
                <a:off x="166839" y="4980896"/>
                <a:ext cx="3666084" cy="61308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sz="12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Consulta  de Urgencias  de Medicina</a:t>
                </a:r>
              </a:p>
              <a:p>
                <a:pPr algn="ctr" defTabSz="685800">
                  <a:defRPr/>
                </a:pPr>
                <a:r>
                  <a:rPr lang="es-CO" sz="12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Especializada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78A17E8-C2A2-A34F-B934-D5D199640B40}"/>
                </a:ext>
              </a:extLst>
            </p:cNvPr>
            <p:cNvGrpSpPr/>
            <p:nvPr/>
          </p:nvGrpSpPr>
          <p:grpSpPr>
            <a:xfrm>
              <a:off x="6368102" y="2033287"/>
              <a:ext cx="1092180" cy="720545"/>
              <a:chOff x="5339030" y="-2072951"/>
              <a:chExt cx="1092180" cy="720545"/>
            </a:xfrm>
            <a:noFill/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7266FA7-774C-CE4A-9497-75C3239D501B}"/>
                  </a:ext>
                </a:extLst>
              </p:cNvPr>
              <p:cNvSpPr/>
              <p:nvPr/>
            </p:nvSpPr>
            <p:spPr>
              <a:xfrm>
                <a:off x="5339030" y="-2072951"/>
                <a:ext cx="992113" cy="49046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MX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4.58</a:t>
                </a:r>
                <a:r>
                  <a:rPr lang="es-CO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8</a:t>
                </a:r>
                <a:endParaRPr lang="x-none" b="1" dirty="0">
                  <a:solidFill>
                    <a:srgbClr val="005F7F"/>
                  </a:solidFill>
                  <a:latin typeface="Volkswagen Serial" panose="02000000000000000000" pitchFamily="2" charset="77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65C4CE2-7A45-2548-A481-A7F853C0A7E7}"/>
                  </a:ext>
                </a:extLst>
              </p:cNvPr>
              <p:cNvSpPr/>
              <p:nvPr/>
            </p:nvSpPr>
            <p:spPr>
              <a:xfrm>
                <a:off x="5339030" y="-1720254"/>
                <a:ext cx="1092180" cy="36784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sz="12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CIRUGIAS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10BCC34-3792-7846-9394-CA71A7D9B79E}"/>
                </a:ext>
              </a:extLst>
            </p:cNvPr>
            <p:cNvGrpSpPr/>
            <p:nvPr/>
          </p:nvGrpSpPr>
          <p:grpSpPr>
            <a:xfrm>
              <a:off x="7611279" y="311458"/>
              <a:ext cx="2392480" cy="977495"/>
              <a:chOff x="3443769" y="45078"/>
              <a:chExt cx="2392480" cy="977495"/>
            </a:xfrm>
            <a:noFill/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57E091E-A312-3D41-BC7B-FD29A7857E81}"/>
                  </a:ext>
                </a:extLst>
              </p:cNvPr>
              <p:cNvSpPr/>
              <p:nvPr/>
            </p:nvSpPr>
            <p:spPr>
              <a:xfrm>
                <a:off x="4028432" y="45078"/>
                <a:ext cx="1283567" cy="6437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189.790</a:t>
                </a:r>
                <a:endParaRPr lang="es-CO" sz="1350" b="1" dirty="0">
                  <a:solidFill>
                    <a:srgbClr val="005F7F"/>
                  </a:solidFill>
                  <a:latin typeface="Volkswagen Serial" panose="02000000000000000000" pitchFamily="2" charset="77"/>
                </a:endParaRPr>
              </a:p>
              <a:p>
                <a:pPr algn="ctr" defTabSz="685800">
                  <a:defRPr/>
                </a:pPr>
                <a:endParaRPr lang="x-none" sz="750" b="1" dirty="0">
                  <a:solidFill>
                    <a:srgbClr val="005F7F"/>
                  </a:solidFill>
                  <a:latin typeface="Volkswagen Serial" panose="02000000000000000000" pitchFamily="2" charset="77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0057521-9F32-D74F-BEDF-FF0E33E59EC1}"/>
                  </a:ext>
                </a:extLst>
              </p:cNvPr>
              <p:cNvSpPr/>
              <p:nvPr/>
            </p:nvSpPr>
            <p:spPr>
              <a:xfrm>
                <a:off x="3443769" y="409493"/>
                <a:ext cx="2392480" cy="61308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sz="12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Laboratorios</a:t>
                </a:r>
              </a:p>
              <a:p>
                <a:pPr algn="ctr" defTabSz="685800">
                  <a:defRPr/>
                </a:pPr>
                <a:r>
                  <a:rPr lang="es-CO" sz="12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Clínicos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3046C82-E4FC-1448-A63C-2C81981044A2}"/>
                </a:ext>
              </a:extLst>
            </p:cNvPr>
            <p:cNvGrpSpPr/>
            <p:nvPr/>
          </p:nvGrpSpPr>
          <p:grpSpPr>
            <a:xfrm>
              <a:off x="9668099" y="2760749"/>
              <a:ext cx="1890750" cy="1110927"/>
              <a:chOff x="7377199" y="-46160"/>
              <a:chExt cx="1890750" cy="1110927"/>
            </a:xfrm>
            <a:noFill/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B7C77A9-F62A-B241-971B-EA64F18D4623}"/>
                  </a:ext>
                </a:extLst>
              </p:cNvPr>
              <p:cNvSpPr/>
              <p:nvPr/>
            </p:nvSpPr>
            <p:spPr>
              <a:xfrm>
                <a:off x="7636405" y="-46160"/>
                <a:ext cx="1283567" cy="65906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38.938</a:t>
                </a:r>
              </a:p>
              <a:p>
                <a:pPr algn="ctr" defTabSz="685800">
                  <a:defRPr/>
                </a:pPr>
                <a:endParaRPr lang="x-none" sz="825" b="1" dirty="0">
                  <a:solidFill>
                    <a:srgbClr val="005F7F"/>
                  </a:solidFill>
                  <a:latin typeface="Volkswagen Serial" panose="02000000000000000000" pitchFamily="2" charset="77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CCDDB77-8D11-4D4A-9DCB-5DFF0361412E}"/>
                  </a:ext>
                </a:extLst>
              </p:cNvPr>
              <p:cNvSpPr/>
              <p:nvPr/>
            </p:nvSpPr>
            <p:spPr>
              <a:xfrm>
                <a:off x="7377199" y="451687"/>
                <a:ext cx="1890750" cy="61308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sz="12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IMAGENES DIAGNOSTICAS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96C5D09-DB09-414B-BBA8-B997B1D73338}"/>
                </a:ext>
              </a:extLst>
            </p:cNvPr>
            <p:cNvGrpSpPr/>
            <p:nvPr/>
          </p:nvGrpSpPr>
          <p:grpSpPr>
            <a:xfrm>
              <a:off x="163844" y="1637037"/>
              <a:ext cx="1283567" cy="866873"/>
              <a:chOff x="8814710" y="256918"/>
              <a:chExt cx="1283567" cy="866873"/>
            </a:xfrm>
            <a:noFill/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982E79A-3023-5C4E-B4EF-B097F5A59F30}"/>
                  </a:ext>
                </a:extLst>
              </p:cNvPr>
              <p:cNvSpPr/>
              <p:nvPr/>
            </p:nvSpPr>
            <p:spPr>
              <a:xfrm>
                <a:off x="8910405" y="643546"/>
                <a:ext cx="1092180" cy="48024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CO" sz="100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EGRESOS</a:t>
                </a:r>
                <a:r>
                  <a:rPr lang="es-CO" sz="750" dirty="0">
                    <a:solidFill>
                      <a:srgbClr val="065D7D"/>
                    </a:solidFill>
                    <a:latin typeface="Volkswagen Serial" panose="02000000000000000000" pitchFamily="2" charset="77"/>
                  </a:rPr>
                  <a:t> HOSPITALARIOS</a:t>
                </a: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97A43D1-2BE3-3546-97A4-8EF70C9CE19F}"/>
                  </a:ext>
                </a:extLst>
              </p:cNvPr>
              <p:cNvSpPr/>
              <p:nvPr/>
            </p:nvSpPr>
            <p:spPr>
              <a:xfrm>
                <a:off x="8814710" y="256918"/>
                <a:ext cx="1283567" cy="531337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s-MX" sz="2000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1</a:t>
                </a:r>
                <a:r>
                  <a:rPr lang="es-CO" sz="2000" b="1" dirty="0">
                    <a:solidFill>
                      <a:srgbClr val="005F7F"/>
                    </a:solidFill>
                    <a:latin typeface="Volkswagen Serial" panose="02000000000000000000" pitchFamily="2" charset="77"/>
                  </a:rPr>
                  <a:t>5.667</a:t>
                </a:r>
                <a:endParaRPr lang="x-none" sz="2000" b="1" dirty="0">
                  <a:solidFill>
                    <a:srgbClr val="005F7F"/>
                  </a:solidFill>
                  <a:latin typeface="Volkswagen Serial" panose="02000000000000000000" pitchFamily="2" charset="77"/>
                </a:endParaRPr>
              </a:p>
            </p:txBody>
          </p:sp>
        </p:grpSp>
        <p:sp>
          <p:nvSpPr>
            <p:cNvPr id="38" name="Marcador de contenido 2">
              <a:extLst>
                <a:ext uri="{FF2B5EF4-FFF2-40B4-BE49-F238E27FC236}">
                  <a16:creationId xmlns:a16="http://schemas.microsoft.com/office/drawing/2014/main" id="{C99E4682-5370-46F9-86E8-6EF933E9892A}"/>
                </a:ext>
              </a:extLst>
            </p:cNvPr>
            <p:cNvSpPr txBox="1">
              <a:spLocks/>
            </p:cNvSpPr>
            <p:nvPr/>
          </p:nvSpPr>
          <p:spPr>
            <a:xfrm>
              <a:off x="4889602" y="2730102"/>
              <a:ext cx="6321271" cy="305460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Volkswagen Serial" panose="02000000000000000000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Volkswagen Serial" panose="02000000000000000000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Volkswagen Serial" panose="02000000000000000000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olkswagen Serial" panose="02000000000000000000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Volkswagen Serial" panose="02000000000000000000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800">
                <a:lnSpc>
                  <a:spcPct val="100000"/>
                </a:lnSpc>
                <a:spcBef>
                  <a:spcPts val="750"/>
                </a:spcBef>
                <a:buNone/>
                <a:defRPr/>
              </a:pPr>
              <a:endParaRPr lang="es-CO" sz="2100" b="1" dirty="0">
                <a:solidFill>
                  <a:srgbClr val="065D7D"/>
                </a:solidFill>
              </a:endParaRPr>
            </a:p>
          </p:txBody>
        </p:sp>
      </p:grpSp>
      <p:sp>
        <p:nvSpPr>
          <p:cNvPr id="8" name="TextBox 11">
            <a:extLst>
              <a:ext uri="{FF2B5EF4-FFF2-40B4-BE49-F238E27FC236}">
                <a16:creationId xmlns:a16="http://schemas.microsoft.com/office/drawing/2014/main" id="{CEB6CFAD-4FFC-9CB6-9FB2-849957932B54}"/>
              </a:ext>
            </a:extLst>
          </p:cNvPr>
          <p:cNvSpPr txBox="1"/>
          <p:nvPr/>
        </p:nvSpPr>
        <p:spPr>
          <a:xfrm>
            <a:off x="336022" y="1069011"/>
            <a:ext cx="44152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419" sz="2100" b="1" dirty="0">
                <a:solidFill>
                  <a:srgbClr val="005F7F"/>
                </a:solidFill>
                <a:latin typeface="Volkswagen Serial" panose="02000000000000000000" pitchFamily="2" charset="77"/>
              </a:rPr>
              <a:t>2025 en números</a:t>
            </a:r>
            <a:endParaRPr lang="id-ID" sz="2100" b="1" dirty="0">
              <a:solidFill>
                <a:srgbClr val="005F7F"/>
              </a:solidFill>
              <a:latin typeface="Volkswagen Serial" panose="02000000000000000000" pitchFamily="2" charset="77"/>
            </a:endParaRPr>
          </a:p>
        </p:txBody>
      </p:sp>
      <p:sp>
        <p:nvSpPr>
          <p:cNvPr id="10" name="Shape 0">
            <a:extLst>
              <a:ext uri="{FF2B5EF4-FFF2-40B4-BE49-F238E27FC236}">
                <a16:creationId xmlns:a16="http://schemas.microsoft.com/office/drawing/2014/main" id="{9635AC10-861E-86B2-FE1C-71EBF38BE171}"/>
              </a:ext>
            </a:extLst>
          </p:cNvPr>
          <p:cNvSpPr/>
          <p:nvPr/>
        </p:nvSpPr>
        <p:spPr>
          <a:xfrm>
            <a:off x="0" y="-25908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CB2FBE2-F1AC-DE94-9816-FEA9B650B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373380" cy="71744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5E13AC42-2BC4-B458-FFEB-FE684DECC32E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649958D-D731-9178-AC0F-469BCB205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4AD4109-B804-649B-C1ED-D999F0670C70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3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428991"/>
            <a:ext cx="5650992" cy="1207509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800" b="1" dirty="0"/>
              <a:t>INDICADORES DE CALIDAD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pic>
        <p:nvPicPr>
          <p:cNvPr id="6146" name="Picture 2" descr="Cómo hacer Indicadores de Gestió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47205"/>
            <a:ext cx="4496886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0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916682" y="332656"/>
            <a:ext cx="7615758" cy="615602"/>
          </a:xfrm>
        </p:spPr>
        <p:txBody>
          <a:bodyPr/>
          <a:lstStyle/>
          <a:p>
            <a:pPr algn="ctr"/>
            <a:r>
              <a:rPr lang="es-CO" b="1" dirty="0"/>
              <a:t>INDICADORES</a:t>
            </a:r>
            <a:r>
              <a:rPr lang="es-CO" dirty="0"/>
              <a:t> </a:t>
            </a:r>
          </a:p>
        </p:txBody>
      </p:sp>
      <p:graphicFrame>
        <p:nvGraphicFramePr>
          <p:cNvPr id="14" name="Marcador de conteni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625677"/>
              </p:ext>
            </p:extLst>
          </p:nvPr>
        </p:nvGraphicFramePr>
        <p:xfrm>
          <a:off x="643458" y="1412776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ángulo 7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51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7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167750"/>
              </p:ext>
            </p:extLst>
          </p:nvPr>
        </p:nvGraphicFramePr>
        <p:xfrm>
          <a:off x="555678" y="1690689"/>
          <a:ext cx="7521575" cy="3820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916682" y="332656"/>
            <a:ext cx="7615758" cy="615602"/>
          </a:xfrm>
        </p:spPr>
        <p:txBody>
          <a:bodyPr/>
          <a:lstStyle/>
          <a:p>
            <a:pPr algn="ctr"/>
            <a:r>
              <a:rPr lang="es-CO" b="1" dirty="0"/>
              <a:t>INDICADORES</a:t>
            </a:r>
            <a:r>
              <a:rPr lang="es-CO" dirty="0"/>
              <a:t>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48881" y="4869160"/>
            <a:ext cx="3935287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1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8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247449"/>
              </p:ext>
            </p:extLst>
          </p:nvPr>
        </p:nvGraphicFramePr>
        <p:xfrm>
          <a:off x="805235" y="1092274"/>
          <a:ext cx="7710115" cy="435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916682" y="332656"/>
            <a:ext cx="7615758" cy="615602"/>
          </a:xfrm>
        </p:spPr>
        <p:txBody>
          <a:bodyPr/>
          <a:lstStyle/>
          <a:p>
            <a:pPr algn="ctr"/>
            <a:r>
              <a:rPr lang="es-CO" b="1" dirty="0"/>
              <a:t>INDICADORES</a:t>
            </a:r>
            <a:r>
              <a:rPr lang="es-CO" dirty="0"/>
              <a:t>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61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765696"/>
              </p:ext>
            </p:extLst>
          </p:nvPr>
        </p:nvGraphicFramePr>
        <p:xfrm>
          <a:off x="628650" y="1218938"/>
          <a:ext cx="7886700" cy="495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916682" y="332656"/>
            <a:ext cx="7615758" cy="615602"/>
          </a:xfrm>
        </p:spPr>
        <p:txBody>
          <a:bodyPr/>
          <a:lstStyle/>
          <a:p>
            <a:pPr algn="ctr"/>
            <a:r>
              <a:rPr lang="es-CO" b="1" dirty="0"/>
              <a:t>INDICADORES</a:t>
            </a:r>
            <a:r>
              <a:rPr lang="es-CO" dirty="0"/>
              <a:t>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40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creditación en Salud: Glosario - Software I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72" y="321297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178040" cy="830992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/>
              <a:t>CICLO DE PREPARACIÓN PARA LA ACREDITACIÓN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dirty="0"/>
              <a:t>La Institución se encuentra en la fase de preparación para la Acreditación; de acuerdo a los estándares del Manual de Acreditación en Salud Ambulatorio y Hospitalario.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Los estándares que se están interviniendo son:</a:t>
            </a:r>
          </a:p>
          <a:p>
            <a:pPr marL="0" indent="0">
              <a:buNone/>
            </a:pPr>
            <a:endParaRPr lang="es-MX" dirty="0"/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ATENCIÓN AL CLIENTE ASISTENCIAL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DIRECCIONAMIENTO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GERENCIA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GERENCIA DEL TALENTO HUMANO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GERENCIA DEL AMBIENTE FÍSICO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GESTIÓN TECNOLÓGICA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dirty="0"/>
              <a:t> GERENCIA DE LA INFORMACIÓN</a:t>
            </a: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2AC74B-5419-6C3D-8166-E005B5036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86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3176" y="1124744"/>
            <a:ext cx="5650992" cy="1207509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800" b="1" dirty="0"/>
              <a:t>ACTIVIDADES DE SALUD PUBLICA</a:t>
            </a:r>
          </a:p>
        </p:txBody>
      </p:sp>
      <p:grpSp>
        <p:nvGrpSpPr>
          <p:cNvPr id="7" name="Grupo 19">
            <a:extLst>
              <a:ext uri="{FF2B5EF4-FFF2-40B4-BE49-F238E27FC236}">
                <a16:creationId xmlns:a16="http://schemas.microsoft.com/office/drawing/2014/main" id="{C48F774A-530A-4C2B-8A6A-ACA4E18194A0}"/>
              </a:ext>
            </a:extLst>
          </p:cNvPr>
          <p:cNvGrpSpPr/>
          <p:nvPr/>
        </p:nvGrpSpPr>
        <p:grpSpPr>
          <a:xfrm>
            <a:off x="5148064" y="2420888"/>
            <a:ext cx="3462334" cy="3177806"/>
            <a:chOff x="-119270" y="0"/>
            <a:chExt cx="6041008" cy="6188765"/>
          </a:xfrm>
        </p:grpSpPr>
        <p:grpSp>
          <p:nvGrpSpPr>
            <p:cNvPr id="8" name="Grupo 20">
              <a:extLst>
                <a:ext uri="{FF2B5EF4-FFF2-40B4-BE49-F238E27FC236}">
                  <a16:creationId xmlns:a16="http://schemas.microsoft.com/office/drawing/2014/main" id="{38E19CEA-451C-4011-884F-950CEBA63477}"/>
                </a:ext>
              </a:extLst>
            </p:cNvPr>
            <p:cNvGrpSpPr/>
            <p:nvPr/>
          </p:nvGrpSpPr>
          <p:grpSpPr>
            <a:xfrm>
              <a:off x="-119270" y="0"/>
              <a:ext cx="6041008" cy="6188765"/>
              <a:chOff x="-119270" y="0"/>
              <a:chExt cx="6041008" cy="6188765"/>
            </a:xfrm>
          </p:grpSpPr>
          <p:grpSp>
            <p:nvGrpSpPr>
              <p:cNvPr id="11" name="Grupo 23">
                <a:extLst>
                  <a:ext uri="{FF2B5EF4-FFF2-40B4-BE49-F238E27FC236}">
                    <a16:creationId xmlns:a16="http://schemas.microsoft.com/office/drawing/2014/main" id="{EC7B574E-04D8-4210-BC78-2C7F70CC1B08}"/>
                  </a:ext>
                </a:extLst>
              </p:cNvPr>
              <p:cNvGrpSpPr/>
              <p:nvPr/>
            </p:nvGrpSpPr>
            <p:grpSpPr>
              <a:xfrm>
                <a:off x="-119270" y="0"/>
                <a:ext cx="6041008" cy="6188765"/>
                <a:chOff x="54992" y="-313888"/>
                <a:chExt cx="6041008" cy="6188765"/>
              </a:xfrm>
            </p:grpSpPr>
            <p:pic>
              <p:nvPicPr>
                <p:cNvPr id="13" name="Picture 2" descr="INDUCCION VEPI para exportar.pptx by clinicacesvirtual on emaze">
                  <a:extLst>
                    <a:ext uri="{FF2B5EF4-FFF2-40B4-BE49-F238E27FC236}">
                      <a16:creationId xmlns:a16="http://schemas.microsoft.com/office/drawing/2014/main" id="{7EF80787-FF52-45C1-A973-0F80946968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92" y="-313888"/>
                  <a:ext cx="6041008" cy="61887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ctángulo: esquinas redondeadas 26">
                  <a:extLst>
                    <a:ext uri="{FF2B5EF4-FFF2-40B4-BE49-F238E27FC236}">
                      <a16:creationId xmlns:a16="http://schemas.microsoft.com/office/drawing/2014/main" id="{D19113B7-4769-49A3-8FA5-C263A989A7AD}"/>
                    </a:ext>
                  </a:extLst>
                </p:cNvPr>
                <p:cNvSpPr/>
                <p:nvPr/>
              </p:nvSpPr>
              <p:spPr>
                <a:xfrm>
                  <a:off x="3075496" y="164730"/>
                  <a:ext cx="1643270" cy="291548"/>
                </a:xfrm>
                <a:prstGeom prst="roundRect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b="1" dirty="0">
                      <a:solidFill>
                        <a:schemeClr val="bg1">
                          <a:lumMod val="95000"/>
                        </a:schemeClr>
                      </a:solidFill>
                    </a:rPr>
                    <a:t>COVE</a:t>
                  </a:r>
                  <a:endParaRPr lang="es-CO" b="1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sp>
              <p:nvSpPr>
                <p:cNvPr id="15" name="Rectángulo: esquinas redondeadas 27">
                  <a:extLst>
                    <a:ext uri="{FF2B5EF4-FFF2-40B4-BE49-F238E27FC236}">
                      <a16:creationId xmlns:a16="http://schemas.microsoft.com/office/drawing/2014/main" id="{9B367A2F-4026-4D94-BCB4-9DA7D576FD45}"/>
                    </a:ext>
                  </a:extLst>
                </p:cNvPr>
                <p:cNvSpPr/>
                <p:nvPr/>
              </p:nvSpPr>
              <p:spPr>
                <a:xfrm>
                  <a:off x="2608712" y="2789698"/>
                  <a:ext cx="2974356" cy="566690"/>
                </a:xfrm>
                <a:prstGeom prst="roundRect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MX" sz="1000" dirty="0"/>
                    <a:t>Fuente de los datos: SIVIGILA CORDOBA</a:t>
                  </a:r>
                  <a:endParaRPr lang="es-CO" sz="1000" dirty="0"/>
                </a:p>
              </p:txBody>
            </p:sp>
          </p:grpSp>
          <p:pic>
            <p:nvPicPr>
              <p:cNvPr id="12" name="Imagen 24">
                <a:extLst>
                  <a:ext uri="{FF2B5EF4-FFF2-40B4-BE49-F238E27FC236}">
                    <a16:creationId xmlns:a16="http://schemas.microsoft.com/office/drawing/2014/main" id="{3F2A5E0C-F32D-43A9-BFCB-D86F49D17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3320" y="3129875"/>
                <a:ext cx="480193" cy="421708"/>
              </a:xfrm>
              <a:prstGeom prst="rect">
                <a:avLst/>
              </a:prstGeom>
            </p:spPr>
          </p:pic>
        </p:grpSp>
        <p:pic>
          <p:nvPicPr>
            <p:cNvPr id="9" name="Imagen 21">
              <a:extLst>
                <a:ext uri="{FF2B5EF4-FFF2-40B4-BE49-F238E27FC236}">
                  <a16:creationId xmlns:a16="http://schemas.microsoft.com/office/drawing/2014/main" id="{6E746C1A-F53D-499C-807A-31C91334D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2255" y="878362"/>
              <a:ext cx="2665391" cy="2251514"/>
            </a:xfrm>
            <a:prstGeom prst="rect">
              <a:avLst/>
            </a:prstGeom>
          </p:spPr>
        </p:pic>
        <p:pic>
          <p:nvPicPr>
            <p:cNvPr id="10" name="Imagen 22">
              <a:extLst>
                <a:ext uri="{FF2B5EF4-FFF2-40B4-BE49-F238E27FC236}">
                  <a16:creationId xmlns:a16="http://schemas.microsoft.com/office/drawing/2014/main" id="{6796FF2C-917B-4D38-8D77-90EFDFF1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1319" y="878362"/>
              <a:ext cx="1053688" cy="923934"/>
            </a:xfrm>
            <a:prstGeom prst="rect">
              <a:avLst/>
            </a:prstGeom>
          </p:spPr>
        </p:pic>
      </p:grpSp>
      <p:sp>
        <p:nvSpPr>
          <p:cNvPr id="17" name="Rectángulo 1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11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"/>
            <a:ext cx="9144000" cy="685609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s-CO" dirty="0">
                <a:solidFill>
                  <a:schemeClr val="accent2"/>
                </a:solidFill>
                <a:latin typeface="Arial Black" pitchFamily="34" charset="0"/>
              </a:rPr>
            </a:br>
            <a:br>
              <a:rPr lang="es-CO" dirty="0">
                <a:solidFill>
                  <a:schemeClr val="accent2"/>
                </a:solidFill>
                <a:latin typeface="Arial Black" pitchFamily="34" charset="0"/>
              </a:rPr>
            </a:br>
            <a:endParaRPr lang="es-CO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-148570"/>
            <a:ext cx="9144000" cy="6457890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051720" y="1309621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E.S.E HOSPITAL SAN VICENTE DE PAUL</a:t>
            </a:r>
          </a:p>
          <a:p>
            <a:pPr algn="ctr"/>
            <a:r>
              <a:rPr lang="es-MX" sz="4000" b="1" dirty="0"/>
              <a:t>LORICA</a:t>
            </a:r>
            <a:endParaRPr lang="es-CO" sz="40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691680" y="3439622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AUDIENCIA PÚBLICA DE RENDICIÓN DE CUENTAS</a:t>
            </a:r>
          </a:p>
          <a:p>
            <a:pPr algn="ctr"/>
            <a:r>
              <a:rPr lang="es-MX" sz="2400" b="1" dirty="0"/>
              <a:t>VIGENCIA 2025 </a:t>
            </a:r>
            <a:endParaRPr lang="es-CO" sz="24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835696" y="4886659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LEOANIS GONZALEZ MARTINEZ</a:t>
            </a:r>
          </a:p>
          <a:p>
            <a:pPr algn="ctr"/>
            <a:r>
              <a:rPr lang="es-MX" sz="2000" b="1" dirty="0"/>
              <a:t>GERENTE</a:t>
            </a:r>
            <a:r>
              <a:rPr lang="es-MX" sz="2000" dirty="0"/>
              <a:t> </a:t>
            </a:r>
          </a:p>
          <a:p>
            <a:pPr algn="ctr"/>
            <a:endParaRPr lang="es-MX" sz="2000" dirty="0"/>
          </a:p>
          <a:p>
            <a:pPr algn="ctr"/>
            <a:r>
              <a:rPr lang="es-MX" sz="2000" b="1" dirty="0"/>
              <a:t>Mayo de 2026</a:t>
            </a:r>
            <a:endParaRPr lang="es-CO" sz="20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9BB7DC-E7FE-0E16-6899-FA8E5207E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98" y="69400"/>
            <a:ext cx="2553522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2666" y="365127"/>
            <a:ext cx="7831782" cy="615602"/>
          </a:xfrm>
        </p:spPr>
        <p:txBody>
          <a:bodyPr/>
          <a:lstStyle/>
          <a:p>
            <a:pPr algn="ctr"/>
            <a:r>
              <a:rPr lang="es-MX" b="1" dirty="0"/>
              <a:t>EVENTOS PRESENTADOS</a:t>
            </a:r>
            <a:endParaRPr lang="es-CO" b="1" dirty="0"/>
          </a:p>
        </p:txBody>
      </p:sp>
      <p:sp>
        <p:nvSpPr>
          <p:cNvPr id="10" name="Rectángulo 9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7D4B8E5-563A-CBE3-1F54-48584F735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286542"/>
              </p:ext>
            </p:extLst>
          </p:nvPr>
        </p:nvGraphicFramePr>
        <p:xfrm>
          <a:off x="1524000" y="1122295"/>
          <a:ext cx="6096000" cy="495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7754855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588707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54402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EVENTOS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CASOS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% CASOS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08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DENGUE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137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33,7%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99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MORBILIDAD MATERNA EXTREMA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39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9,6%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894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MALARIA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32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7,9%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701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INTENTO DE SUICIDIO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31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7,6%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359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MX" dirty="0"/>
                        <a:t>INTOXICACIONES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29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7,1%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24872"/>
                  </a:ext>
                </a:extLst>
              </a:tr>
              <a:tr h="244203">
                <a:tc>
                  <a:txBody>
                    <a:bodyPr/>
                    <a:lstStyle/>
                    <a:p>
                      <a:r>
                        <a:rPr lang="es-MX" dirty="0"/>
                        <a:t>VIOLENCIA DE GENERO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28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6,9%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875401"/>
                  </a:ext>
                </a:extLst>
              </a:tr>
              <a:tr h="191226">
                <a:tc>
                  <a:txBody>
                    <a:bodyPr/>
                    <a:lstStyle/>
                    <a:p>
                      <a:r>
                        <a:rPr lang="es-MX" dirty="0"/>
                        <a:t>AGRECIONES APTR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26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6,4%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88390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r>
                        <a:rPr lang="es-MX" dirty="0"/>
                        <a:t>MORTALIDAD PERINATAL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16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3,9%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500502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VIH MORTALIDAD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11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2,7%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44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MX" dirty="0"/>
                        <a:t>ACCIDENTE OFIDICO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10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2,5%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387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MX" dirty="0"/>
                        <a:t>VARICELA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8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31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MX" dirty="0"/>
                        <a:t>DEFECTOS  CONGENITOS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8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2%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4927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es-MX" dirty="0"/>
                        <a:t>OTROS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32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12%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255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MX" b="1" dirty="0"/>
                        <a:t>TOTAL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407</a:t>
                      </a:r>
                      <a:endParaRPr lang="es-CO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100%</a:t>
                      </a:r>
                      <a:endParaRPr lang="es-CO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529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834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pic>
        <p:nvPicPr>
          <p:cNvPr id="4098" name="Picture 2" descr="Simulacro Distrital Evacuación 2022 - IDIG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92896"/>
            <a:ext cx="208823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4" name="2 Gráfico">
            <a:extLst>
              <a:ext uri="{FF2B5EF4-FFF2-40B4-BE49-F238E27FC236}">
                <a16:creationId xmlns:a16="http://schemas.microsoft.com/office/drawing/2014/main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90308"/>
              </p:ext>
            </p:extLst>
          </p:nvPr>
        </p:nvGraphicFramePr>
        <p:xfrm>
          <a:off x="187394" y="967544"/>
          <a:ext cx="6706850" cy="4693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1 Título">
            <a:extLst>
              <a:ext uri="{FF2B5EF4-FFF2-40B4-BE49-F238E27FC236}">
                <a16:creationId xmlns:a16="http://schemas.microsoft.com/office/drawing/2014/main" id="{EC011D5A-C116-44C3-BDAE-A36806068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425232"/>
            <a:ext cx="7976852" cy="411480"/>
          </a:xfrm>
        </p:spPr>
        <p:txBody>
          <a:bodyPr>
            <a:noAutofit/>
          </a:bodyPr>
          <a:lstStyle/>
          <a:p>
            <a:pPr algn="ctr"/>
            <a:r>
              <a:rPr lang="es-MX" b="1" dirty="0"/>
              <a:t>COMPORTAMIENTO SEGÚN EDAD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489459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195548" y="425232"/>
            <a:ext cx="7976852" cy="411480"/>
          </a:xfrm>
        </p:spPr>
        <p:txBody>
          <a:bodyPr>
            <a:noAutofit/>
          </a:bodyPr>
          <a:lstStyle/>
          <a:p>
            <a:pPr algn="ctr"/>
            <a:r>
              <a:rPr lang="es-MX" b="1" dirty="0"/>
              <a:t>COMPORTAMIENTO /MES</a:t>
            </a:r>
            <a:endParaRPr lang="es-CO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427595"/>
              </p:ext>
            </p:extLst>
          </p:nvPr>
        </p:nvGraphicFramePr>
        <p:xfrm>
          <a:off x="971600" y="1700808"/>
          <a:ext cx="702940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33813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1520" y="792128"/>
            <a:ext cx="6840760" cy="548640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/>
              <a:t>COMPORTAMIENTO DE LA MORTALIDAD EN LOS EVENTOS DE INTERES EN </a:t>
            </a:r>
            <a:br>
              <a:rPr lang="es-MX" sz="3200" b="1" dirty="0"/>
            </a:br>
            <a:r>
              <a:rPr lang="es-MX" sz="3200" b="1" dirty="0"/>
              <a:t>SALUD PUBLICA </a:t>
            </a:r>
            <a:endParaRPr lang="es-CO" sz="3200" b="1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611590"/>
              </p:ext>
            </p:extLst>
          </p:nvPr>
        </p:nvGraphicFramePr>
        <p:xfrm>
          <a:off x="1030188" y="2060849"/>
          <a:ext cx="7286228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1C0685-54A1-4694-88B2-16C5C2CF7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5740"/>
            <a:ext cx="8739614" cy="43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54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8" y="1196752"/>
            <a:ext cx="5650992" cy="1207509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800" b="1" dirty="0"/>
              <a:t>INDICADORES</a:t>
            </a:r>
            <a:br>
              <a:rPr lang="es-CO" sz="4800" b="1" dirty="0"/>
            </a:br>
            <a:r>
              <a:rPr lang="es-CO" sz="4800" b="1" dirty="0"/>
              <a:t>ASISTENCIALES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pic>
        <p:nvPicPr>
          <p:cNvPr id="8194" name="Picture 2" descr="Icono de control de salud Icono de salud Icono de control de salud, Texto,  Símbolo, Pulgar, Arte lineal png | Klipartz"/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6" b="92809" l="6854" r="924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6" t="5559" r="7282" b="7165"/>
          <a:stretch/>
        </p:blipFill>
        <p:spPr bwMode="auto">
          <a:xfrm>
            <a:off x="3594751" y="2852936"/>
            <a:ext cx="504312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03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9E81C0D3-3A75-4A32-BE79-15ECFD25FE13}"/>
              </a:ext>
            </a:extLst>
          </p:cNvPr>
          <p:cNvSpPr txBox="1">
            <a:spLocks/>
          </p:cNvSpPr>
          <p:nvPr/>
        </p:nvSpPr>
        <p:spPr>
          <a:xfrm>
            <a:off x="811530" y="404664"/>
            <a:ext cx="7520940" cy="6206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NÚmero de pacientes por  e.p.s</a:t>
            </a:r>
            <a:br>
              <a:rPr kumimoji="0" lang="es-CO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es-CO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2024 Y 2025</a:t>
            </a:r>
            <a:br>
              <a:rPr kumimoji="0" lang="es-CO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kumimoji="0" lang="es-CO" sz="24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ED6B7DE-86CE-4D0A-9970-70C68EFA9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901668"/>
              </p:ext>
            </p:extLst>
          </p:nvPr>
        </p:nvGraphicFramePr>
        <p:xfrm>
          <a:off x="-180528" y="1556792"/>
          <a:ext cx="9937104" cy="4679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69934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9E81C0D3-3A75-4A32-BE79-15ECFD25FE13}"/>
              </a:ext>
            </a:extLst>
          </p:cNvPr>
          <p:cNvSpPr txBox="1">
            <a:spLocks/>
          </p:cNvSpPr>
          <p:nvPr/>
        </p:nvSpPr>
        <p:spPr>
          <a:xfrm>
            <a:off x="811530" y="404664"/>
            <a:ext cx="7520940" cy="6206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/>
              <a:t>PACIENTES ATENDIDOS</a:t>
            </a:r>
            <a:br>
              <a:rPr kumimoji="0" lang="es-CO" sz="24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kumimoji="0" lang="es-CO" sz="240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3" name="4 Gráfico">
            <a:extLst>
              <a:ext uri="{FF2B5EF4-FFF2-40B4-BE49-F238E27FC236}">
                <a16:creationId xmlns:a16="http://schemas.microsoft.com/office/drawing/2014/main" id="{0C9A63C9-D551-46C6-98F2-F8E7382F2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385095"/>
              </p:ext>
            </p:extLst>
          </p:nvPr>
        </p:nvGraphicFramePr>
        <p:xfrm>
          <a:off x="1115616" y="1556792"/>
          <a:ext cx="756084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17338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648112"/>
            <a:ext cx="7520940" cy="548640"/>
          </a:xfrm>
        </p:spPr>
        <p:txBody>
          <a:bodyPr>
            <a:noAutofit/>
          </a:bodyPr>
          <a:lstStyle/>
          <a:p>
            <a:pPr algn="ctr"/>
            <a:r>
              <a:rPr lang="es-ES" sz="2400" b="1" dirty="0"/>
              <a:t>PERFIL EPIDEMIOLOGICO </a:t>
            </a:r>
            <a:br>
              <a:rPr lang="es-ES" sz="2400" b="1" dirty="0"/>
            </a:br>
            <a:r>
              <a:rPr lang="es-ES" sz="2400" b="1" dirty="0"/>
              <a:t>2024 Y 2025</a:t>
            </a:r>
            <a:br>
              <a:rPr lang="es-ES" sz="2400" b="1" dirty="0"/>
            </a:br>
            <a:r>
              <a:rPr lang="es-ES" sz="2400" b="1" dirty="0"/>
              <a:t>DIEZ PRIMERAS CAUSAS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D62CF9F-70E3-4DD0-A2A6-26502DB6C4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039177"/>
              </p:ext>
            </p:extLst>
          </p:nvPr>
        </p:nvGraphicFramePr>
        <p:xfrm>
          <a:off x="0" y="1561725"/>
          <a:ext cx="9144000" cy="4500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58613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537F-B8FE-2F66-F383-76FC80103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B6137F4-42E6-3172-3C2E-6C954675E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0605BA1-F338-89CF-D201-7AEFF3760EA6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FBE5DA4-37B1-E8D0-BCA6-AF38DEB56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B3BE88F-5E60-D49A-E21E-4672063FDFCC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C54756-78F6-D80D-CDFB-93EB9C7FD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04" y="1196752"/>
            <a:ext cx="8316416" cy="43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12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46AE0-86C9-A1FC-F52E-2C67450CE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3132CB9-ED38-9F66-F6BB-3C8445033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5D7F6CE-174A-3080-9365-5482D4576DAC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E7F935-C590-A0B7-2A6F-6F4E38544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B163B8E-0D2D-CD30-A4A6-496D8A0A2ADE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6B5AE4-9E6F-C319-5B9E-1DA570A7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221704"/>
            <a:ext cx="8442284" cy="41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86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889451"/>
            <a:ext cx="4216199" cy="775461"/>
          </a:xfrm>
        </p:spPr>
        <p:txBody>
          <a:bodyPr/>
          <a:lstStyle/>
          <a:p>
            <a:r>
              <a:rPr lang="es-CO" sz="4800" b="1" dirty="0"/>
              <a:t>Quienes somos?</a:t>
            </a:r>
          </a:p>
        </p:txBody>
      </p:sp>
      <p:pic>
        <p:nvPicPr>
          <p:cNvPr id="1026" name="Picture 2" descr="Resultado de imagen para pregunt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7" b="98268" l="4153" r="89776">
                        <a14:foregroundMark x1="22204" y1="29654" x2="22843" y2="24892"/>
                        <a14:foregroundMark x1="31789" y1="52814" x2="32748" y2="52165"/>
                        <a14:foregroundMark x1="38179" y1="33766" x2="38179" y2="33766"/>
                        <a14:foregroundMark x1="38179" y1="30303" x2="38179" y2="30303"/>
                        <a14:foregroundMark x1="39457" y1="17749" x2="39457" y2="17749"/>
                        <a14:foregroundMark x1="79073" y1="25974" x2="79073" y2="25974"/>
                        <a14:foregroundMark x1="78754" y1="39827" x2="78754" y2="39827"/>
                        <a14:foregroundMark x1="78754" y1="43074" x2="78754" y2="43074"/>
                        <a14:foregroundMark x1="26997" y1="61255" x2="26997" y2="61255"/>
                        <a14:foregroundMark x1="65176" y1="61688" x2="65176" y2="61688"/>
                        <a14:backgroundMark x1="64217" y1="87229" x2="64217" y2="87229"/>
                        <a14:backgroundMark x1="64377" y1="91126" x2="64377" y2="91126"/>
                        <a14:backgroundMark x1="61342" y1="68831" x2="61342" y2="68831"/>
                        <a14:backgroundMark x1="64537" y1="92208" x2="64537" y2="92208"/>
                        <a14:backgroundMark x1="61022" y1="70346" x2="61022" y2="70346"/>
                        <a14:backgroundMark x1="61022" y1="71429" x2="61022" y2="71429"/>
                        <a14:backgroundMark x1="60863" y1="71861" x2="60863" y2="71861"/>
                        <a14:backgroundMark x1="71406" y1="55844" x2="71406" y2="55844"/>
                        <a14:backgroundMark x1="71246" y1="56277" x2="71246" y2="56277"/>
                        <a14:backgroundMark x1="61342" y1="67749" x2="61342" y2="67749"/>
                        <a14:backgroundMark x1="22364" y1="28571" x2="22364" y2="28571"/>
                        <a14:backgroundMark x1="22204" y1="29221" x2="22204" y2="29221"/>
                        <a14:backgroundMark x1="22364" y1="28788" x2="22364" y2="28788"/>
                        <a14:backgroundMark x1="24920" y1="22944" x2="24920" y2="22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6264696" cy="436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77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D7E0-936A-EF08-0067-2A8099DE4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AAF5A1F-C342-CA63-C99E-A4AF258BD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03DE978-A69A-A433-5502-7F367863839E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86EF5D7-24C3-A590-0DF1-66BC9133C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6E4FEF-2B11-B748-30F8-A2935FFD6D76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A5DE0E-CA5B-672C-0405-628622ADE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268761"/>
            <a:ext cx="8317446" cy="391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12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3176" y="1268760"/>
            <a:ext cx="5650992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es-CO" sz="4800" b="1" dirty="0"/>
              <a:t>ASPECTOS FINANCIEROS </a:t>
            </a:r>
            <a:br>
              <a:rPr lang="es-CO" sz="4800" b="1" dirty="0"/>
            </a:br>
            <a:r>
              <a:rPr lang="es-CO" sz="4800" b="1" dirty="0"/>
              <a:t>Y </a:t>
            </a:r>
            <a:br>
              <a:rPr lang="es-CO" sz="4800" b="1" dirty="0"/>
            </a:br>
            <a:r>
              <a:rPr lang="es-CO" sz="4800" b="1" dirty="0"/>
              <a:t>PRESUPUESTALES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pic>
        <p:nvPicPr>
          <p:cNvPr id="11266" name="Picture 2" descr="Adm tu condominio - Servigest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5309"/>
            <a:ext cx="3784051" cy="378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34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55576" y="568648"/>
            <a:ext cx="763284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GESTION FINANCIERA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460053" y="1052736"/>
            <a:ext cx="4688011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PRESUPUESTO 2025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981177"/>
              </p:ext>
            </p:extLst>
          </p:nvPr>
        </p:nvGraphicFramePr>
        <p:xfrm>
          <a:off x="-105362" y="1825607"/>
          <a:ext cx="9354724" cy="4249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89501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43B1-3FE8-9B7A-9354-12E379FC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26BBFC4-2307-5330-969E-0A3E7E188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2F2659FB-2853-07FD-B595-9A858F52DA28}"/>
              </a:ext>
            </a:extLst>
          </p:cNvPr>
          <p:cNvSpPr/>
          <p:nvPr/>
        </p:nvSpPr>
        <p:spPr>
          <a:xfrm>
            <a:off x="755576" y="568648"/>
            <a:ext cx="763284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GESTION FINANCIERA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7952A93-F6F4-781D-0D51-13CB4112D56B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FAD4938-A22A-8B4C-A45D-4074A2A42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96B01312-34C3-77A4-ECF4-9C05F3C31AF2}"/>
              </a:ext>
            </a:extLst>
          </p:cNvPr>
          <p:cNvSpPr/>
          <p:nvPr/>
        </p:nvSpPr>
        <p:spPr>
          <a:xfrm>
            <a:off x="460053" y="1196752"/>
            <a:ext cx="4688011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PRESUPUESTO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70D35A7-DB34-2B33-1E01-EC6184E468F6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F414DC1-54F4-47A2-93EC-19C5F760C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998769"/>
              </p:ext>
            </p:extLst>
          </p:nvPr>
        </p:nvGraphicFramePr>
        <p:xfrm>
          <a:off x="899592" y="1900899"/>
          <a:ext cx="7920880" cy="3908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7436603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151695360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4118726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968103088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150078595"/>
                    </a:ext>
                  </a:extLst>
                </a:gridCol>
              </a:tblGrid>
              <a:tr h="285911"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TIPO DE PAGADOR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FACTURADO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RECAUDADO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673593"/>
                  </a:ext>
                </a:extLst>
              </a:tr>
              <a:tr h="517498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CONTRIBUTIVO</a:t>
                      </a:r>
                      <a:endParaRPr lang="es-419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               4.253.878.844 </a:t>
                      </a:r>
                      <a:endParaRPr lang="es-419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8%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419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3.625.648.482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8531633"/>
                  </a:ext>
                </a:extLst>
              </a:tr>
              <a:tr h="517498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>
                          <a:effectLst/>
                        </a:rPr>
                        <a:t>SUBSIDIADO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             42.835.367.491 </a:t>
                      </a:r>
                      <a:endParaRPr lang="es-419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83%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419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18.762.479.848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77%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2058071"/>
                  </a:ext>
                </a:extLst>
              </a:tr>
              <a:tr h="517498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>
                          <a:effectLst/>
                        </a:rPr>
                        <a:t>SOAT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                   635.151.175 </a:t>
                      </a:r>
                      <a:endParaRPr lang="es-419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1%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419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27.031.830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4956103"/>
                  </a:ext>
                </a:extLst>
              </a:tr>
              <a:tr h="517498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>
                          <a:effectLst/>
                        </a:rPr>
                        <a:t>OTRAS VENTAS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                2.025.250.698 </a:t>
                      </a:r>
                      <a:endParaRPr lang="es-419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4%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419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575.291.635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1990781"/>
                  </a:ext>
                </a:extLst>
              </a:tr>
              <a:tr h="517498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>
                          <a:effectLst/>
                        </a:rPr>
                        <a:t>OTROS INGRESOS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                    945.426.482 </a:t>
                      </a:r>
                      <a:endParaRPr lang="es-419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2%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419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551.928.574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730172"/>
                  </a:ext>
                </a:extLst>
              </a:tr>
              <a:tr h="517498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>
                          <a:effectLst/>
                        </a:rPr>
                        <a:t>SUBVENCIONES</a:t>
                      </a:r>
                      <a:endParaRPr lang="es-419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                    845.464.236 </a:t>
                      </a:r>
                      <a:endParaRPr lang="es-419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2%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419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845.464.236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878618"/>
                  </a:ext>
                </a:extLst>
              </a:tr>
              <a:tr h="517498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b="1" u="none" strike="noStrike" dirty="0">
                          <a:effectLst/>
                        </a:rPr>
                        <a:t>TOTAL RECONOCIDO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b="1" u="none" strike="noStrike" dirty="0">
                          <a:effectLst/>
                        </a:rPr>
                        <a:t>               51.540.538.926 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u="none" strike="noStrike" dirty="0">
                          <a:effectLst/>
                        </a:rPr>
                        <a:t>100%</a:t>
                      </a:r>
                      <a:endParaRPr lang="es-419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419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24.387.844.605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00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270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55576" y="568648"/>
            <a:ext cx="763284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GESTION FINANCIERA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460053" y="1052736"/>
            <a:ext cx="4688011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PRESUPUESTO 2025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1584476"/>
              </p:ext>
            </p:extLst>
          </p:nvPr>
        </p:nvGraphicFramePr>
        <p:xfrm>
          <a:off x="899592" y="1628800"/>
          <a:ext cx="734481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F87CA59D-5880-48A4-B746-EC155002862E}"/>
              </a:ext>
            </a:extLst>
          </p:cNvPr>
          <p:cNvSpPr txBox="1"/>
          <p:nvPr/>
        </p:nvSpPr>
        <p:spPr>
          <a:xfrm>
            <a:off x="4608254" y="2564904"/>
            <a:ext cx="1079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% 47.3</a:t>
            </a:r>
            <a:r>
              <a:rPr lang="es-419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271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55576" y="568648"/>
            <a:ext cx="763284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GESTION FINANCIERA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460053" y="1052736"/>
            <a:ext cx="4688011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PRESUPUESTO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705918"/>
              </p:ext>
            </p:extLst>
          </p:nvPr>
        </p:nvGraphicFramePr>
        <p:xfrm>
          <a:off x="6156" y="1801182"/>
          <a:ext cx="9144000" cy="42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36774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5E59C-B23D-07D9-E5E4-FF708D422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02B0830-66AC-9C28-6DF3-B1C14BB46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2ABACA14-1492-0135-D046-A05AC17748C6}"/>
              </a:ext>
            </a:extLst>
          </p:cNvPr>
          <p:cNvSpPr/>
          <p:nvPr/>
        </p:nvSpPr>
        <p:spPr>
          <a:xfrm>
            <a:off x="755576" y="568648"/>
            <a:ext cx="763284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GESTION FINANCIERA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1A179D3-AF03-B70C-93BE-4F1CA13A3782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F5D0BF8-F03B-F460-F8EF-4F566121B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E8CF3828-60EC-21C4-7FAA-55CA03D1C233}"/>
              </a:ext>
            </a:extLst>
          </p:cNvPr>
          <p:cNvSpPr/>
          <p:nvPr/>
        </p:nvSpPr>
        <p:spPr>
          <a:xfrm>
            <a:off x="460053" y="1052736"/>
            <a:ext cx="4688011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PRESUPUESTO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B7353EB-6B69-DE7F-E14E-77B05ED5D6C8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7C3684A-B3D6-403E-B3B1-D958A5CAA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946636"/>
              </p:ext>
            </p:extLst>
          </p:nvPr>
        </p:nvGraphicFramePr>
        <p:xfrm>
          <a:off x="460054" y="1988840"/>
          <a:ext cx="8144393" cy="3312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8824">
                  <a:extLst>
                    <a:ext uri="{9D8B030D-6E8A-4147-A177-3AD203B41FA5}">
                      <a16:colId xmlns:a16="http://schemas.microsoft.com/office/drawing/2014/main" val="11753442"/>
                    </a:ext>
                  </a:extLst>
                </a:gridCol>
                <a:gridCol w="1458523">
                  <a:extLst>
                    <a:ext uri="{9D8B030D-6E8A-4147-A177-3AD203B41FA5}">
                      <a16:colId xmlns:a16="http://schemas.microsoft.com/office/drawing/2014/main" val="3227784967"/>
                    </a:ext>
                  </a:extLst>
                </a:gridCol>
                <a:gridCol w="1458523">
                  <a:extLst>
                    <a:ext uri="{9D8B030D-6E8A-4147-A177-3AD203B41FA5}">
                      <a16:colId xmlns:a16="http://schemas.microsoft.com/office/drawing/2014/main" val="826660145"/>
                    </a:ext>
                  </a:extLst>
                </a:gridCol>
                <a:gridCol w="1458523">
                  <a:extLst>
                    <a:ext uri="{9D8B030D-6E8A-4147-A177-3AD203B41FA5}">
                      <a16:colId xmlns:a16="http://schemas.microsoft.com/office/drawing/2014/main" val="3365031652"/>
                    </a:ext>
                  </a:extLst>
                </a:gridCol>
              </a:tblGrid>
              <a:tr h="43469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419" sz="2400" u="none" strike="noStrike" dirty="0">
                          <a:effectLst/>
                        </a:rPr>
                        <a:t>EJECUCIÓN DE GASTO HASTA 31 DEDICIEMBRE 2025</a:t>
                      </a:r>
                      <a:endParaRPr lang="es-419" sz="2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184096"/>
                  </a:ext>
                </a:extLst>
              </a:tr>
              <a:tr h="434694"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 </a:t>
                      </a:r>
                      <a:endParaRPr lang="es-419" sz="1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 dirty="0">
                          <a:effectLst/>
                        </a:rPr>
                        <a:t>OBLIGACIÓN </a:t>
                      </a:r>
                      <a:endParaRPr lang="es-419" sz="14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>
                          <a:effectLst/>
                        </a:rPr>
                        <a:t>PAGO</a:t>
                      </a:r>
                      <a:endParaRPr lang="es-419" sz="14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400" u="none" strike="noStrike">
                          <a:effectLst/>
                        </a:rPr>
                        <a:t>CUENTAS X PAGAR</a:t>
                      </a:r>
                      <a:endParaRPr lang="es-419" sz="1400" b="1" i="0" u="none" strike="noStrike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0504769"/>
                  </a:ext>
                </a:extLst>
              </a:tr>
              <a:tr h="434694">
                <a:tc>
                  <a:txBody>
                    <a:bodyPr/>
                    <a:lstStyle/>
                    <a:p>
                      <a:pPr algn="l" fontAlgn="b"/>
                      <a:r>
                        <a:rPr lang="es-419" sz="1800" u="none" strike="noStrike" dirty="0">
                          <a:effectLst/>
                        </a:rPr>
                        <a:t>Funcionamiento</a:t>
                      </a:r>
                      <a:endParaRPr lang="es-419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9,269,420,468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    7,213,269,993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 2,056,150,475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3444740"/>
                  </a:ext>
                </a:extLst>
              </a:tr>
              <a:tr h="786796">
                <a:tc>
                  <a:txBody>
                    <a:bodyPr/>
                    <a:lstStyle/>
                    <a:p>
                      <a:pPr algn="l" fontAlgn="b"/>
                      <a:r>
                        <a:rPr lang="es-419" sz="1800" u="none" strike="noStrike" dirty="0">
                          <a:effectLst/>
                        </a:rPr>
                        <a:t>Gastos de operación comercial</a:t>
                      </a:r>
                      <a:endParaRPr lang="es-419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30,296,958,675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  21,792,089,123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 8,504,869,552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2806978"/>
                  </a:ext>
                </a:extLst>
              </a:tr>
              <a:tr h="434694">
                <a:tc>
                  <a:txBody>
                    <a:bodyPr/>
                    <a:lstStyle/>
                    <a:p>
                      <a:pPr algn="l" fontAlgn="b"/>
                      <a:r>
                        <a:rPr lang="es-419" sz="1800" u="none" strike="noStrike" dirty="0">
                          <a:effectLst/>
                        </a:rPr>
                        <a:t>Cuentas por pagar vigencia anterior</a:t>
                      </a:r>
                      <a:endParaRPr lang="es-419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7,596,284,626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    7,596,284,626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                        - 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7000415"/>
                  </a:ext>
                </a:extLst>
              </a:tr>
              <a:tr h="786796">
                <a:tc>
                  <a:txBody>
                    <a:bodyPr/>
                    <a:lstStyle/>
                    <a:p>
                      <a:pPr algn="l" fontAlgn="b"/>
                      <a:r>
                        <a:rPr lang="es-419" sz="1800" u="none" strike="noStrike" dirty="0">
                          <a:effectLst/>
                        </a:rPr>
                        <a:t>TOTAL GASTOS</a:t>
                      </a:r>
                      <a:endParaRPr lang="es-419" sz="1800" b="1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47,162,663,769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    36,601,643,742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100" b="1" i="0" u="none" strike="noStrike" dirty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</a:rPr>
                        <a:t> $        10,561,020,027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3167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593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55576" y="568648"/>
            <a:ext cx="763284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GESTION FINANCIERA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460053" y="1196752"/>
            <a:ext cx="4688011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ESTADO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DE SITUACION FINANCIERA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445978"/>
              </p:ext>
            </p:extLst>
          </p:nvPr>
        </p:nvGraphicFramePr>
        <p:xfrm>
          <a:off x="460052" y="1852612"/>
          <a:ext cx="8072387" cy="4168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22257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55576" y="568648"/>
            <a:ext cx="763284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GESTION FINANCIERA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460053" y="1196752"/>
            <a:ext cx="4688011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ESTADO</a:t>
            </a:r>
            <a:r>
              <a:rPr kumimoji="0" lang="es-ES" sz="24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DE RESULTADO INTEGRAL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642945"/>
              </p:ext>
            </p:extLst>
          </p:nvPr>
        </p:nvGraphicFramePr>
        <p:xfrm>
          <a:off x="306180" y="1268760"/>
          <a:ext cx="8298267" cy="4909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55579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BC404-B2FF-C1D5-A0CA-398F452C4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B36C008-3CDA-A33B-5554-55BDCE229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929928B5-5E3D-010E-51E7-A1A8DC3ABDC2}"/>
              </a:ext>
            </a:extLst>
          </p:cNvPr>
          <p:cNvSpPr/>
          <p:nvPr/>
        </p:nvSpPr>
        <p:spPr>
          <a:xfrm>
            <a:off x="755576" y="568648"/>
            <a:ext cx="7632848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GESTION FINANCIERA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8F8A8EF-BA6A-886C-4D21-21EBAEE707DE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473DB36-C306-7604-BB89-C8A16D397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129788A0-1D12-D024-90A9-292356EDEFB4}"/>
              </a:ext>
            </a:extLst>
          </p:cNvPr>
          <p:cNvSpPr/>
          <p:nvPr/>
        </p:nvSpPr>
        <p:spPr>
          <a:xfrm>
            <a:off x="460053" y="1196752"/>
            <a:ext cx="4688011" cy="28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chemeClr val="accen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COMPARATIVO DE CARTERA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6E1BB88-2255-3971-7209-A0C5776FC656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53B15B9-7DE6-EA38-6EFD-CDDC9F2A8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346276"/>
              </p:ext>
            </p:extLst>
          </p:nvPr>
        </p:nvGraphicFramePr>
        <p:xfrm>
          <a:off x="144017" y="1989673"/>
          <a:ext cx="8892479" cy="392924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132181">
                  <a:extLst>
                    <a:ext uri="{9D8B030D-6E8A-4147-A177-3AD203B41FA5}">
                      <a16:colId xmlns:a16="http://schemas.microsoft.com/office/drawing/2014/main" val="1016743800"/>
                    </a:ext>
                  </a:extLst>
                </a:gridCol>
                <a:gridCol w="1895306">
                  <a:extLst>
                    <a:ext uri="{9D8B030D-6E8A-4147-A177-3AD203B41FA5}">
                      <a16:colId xmlns:a16="http://schemas.microsoft.com/office/drawing/2014/main" val="634849411"/>
                    </a:ext>
                  </a:extLst>
                </a:gridCol>
                <a:gridCol w="2173313">
                  <a:extLst>
                    <a:ext uri="{9D8B030D-6E8A-4147-A177-3AD203B41FA5}">
                      <a16:colId xmlns:a16="http://schemas.microsoft.com/office/drawing/2014/main" val="2462116522"/>
                    </a:ext>
                  </a:extLst>
                </a:gridCol>
                <a:gridCol w="1691679">
                  <a:extLst>
                    <a:ext uri="{9D8B030D-6E8A-4147-A177-3AD203B41FA5}">
                      <a16:colId xmlns:a16="http://schemas.microsoft.com/office/drawing/2014/main" val="4019627633"/>
                    </a:ext>
                  </a:extLst>
                </a:gridCol>
              </a:tblGrid>
              <a:tr h="358860"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  <a:endParaRPr lang="es-419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  <a:endParaRPr lang="es-419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VARIACION</a:t>
                      </a:r>
                      <a:endParaRPr lang="es-419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5404276"/>
                  </a:ext>
                </a:extLst>
              </a:tr>
              <a:tr h="35886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</a:rPr>
                        <a:t>CARTERA CORRIENTE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419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45,769,769,396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$ 44,223,854,108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1,545,915,288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2270813"/>
                  </a:ext>
                </a:extLst>
              </a:tr>
              <a:tr h="35886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</a:rPr>
                        <a:t>CARTERA NO CORRIENTE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419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36,678,306,889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$ 24,695,933,661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11,982,373,228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7560050"/>
                  </a:ext>
                </a:extLst>
              </a:tr>
              <a:tr h="358860"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419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4471709"/>
                  </a:ext>
                </a:extLst>
              </a:tr>
              <a:tr h="358860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TOTAL CARTERA 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419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82,448,706,285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$ 68,919,787,769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13,528,918,516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7541272"/>
                  </a:ext>
                </a:extLst>
              </a:tr>
              <a:tr h="358860"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419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419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780551"/>
                  </a:ext>
                </a:extLst>
              </a:tr>
              <a:tr h="70861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u="none" strike="noStrike" dirty="0">
                          <a:effectLst/>
                        </a:rPr>
                        <a:t>DETERIORO ACUMULADO DE CARTERA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419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10,226,405,617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9,635,159,625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591,245,992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3251926"/>
                  </a:ext>
                </a:extLst>
              </a:tr>
              <a:tr h="358860">
                <a:tc>
                  <a:txBody>
                    <a:bodyPr/>
                    <a:lstStyle/>
                    <a:p>
                      <a:pPr algn="l" fontAlgn="b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419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419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419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8540658"/>
                  </a:ext>
                </a:extLst>
              </a:tr>
              <a:tr h="708612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TOTAL CARTERA DESPUES DE DETERIORO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419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72,221,670,668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$ 59,284,628,144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419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419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 12,937,042,524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2573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881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018" y="1069957"/>
            <a:ext cx="4681942" cy="475252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O" sz="1600" b="0" dirty="0"/>
              <a:t>Somos una Empresa Social del Estado, prestadora de servicios de salud del municipio de Lorica – Córdoba, reconociendo a los usuarios y habitantes del bajo Sinú como nuestra razón de ser, ofreciendo los servicios de salud de </a:t>
            </a:r>
            <a:r>
              <a:rPr lang="es-CO" sz="1600" b="1" dirty="0"/>
              <a:t>mediana complejidad</a:t>
            </a:r>
            <a:r>
              <a:rPr lang="es-CO" sz="1600" b="0" dirty="0"/>
              <a:t>, enfocados a la </a:t>
            </a:r>
            <a:r>
              <a:rPr lang="es-CO" sz="1600" b="1" dirty="0"/>
              <a:t>atención integral del usuario</a:t>
            </a:r>
            <a:r>
              <a:rPr lang="es-CO" sz="1600" b="0" dirty="0"/>
              <a:t>, su familia y la comunidad. Siendo prioridad la </a:t>
            </a:r>
            <a:r>
              <a:rPr lang="es-CO" sz="1600" dirty="0"/>
              <a:t>seguridad del paciente </a:t>
            </a:r>
            <a:r>
              <a:rPr lang="es-CO" sz="1600" b="0" dirty="0"/>
              <a:t>y la satisfacción de las necesidades de su salud con criterios de </a:t>
            </a:r>
            <a:r>
              <a:rPr lang="es-CO" sz="1600" b="1" dirty="0"/>
              <a:t>eficiencia, eficacia, principios morales, éticos y de calidad</a:t>
            </a:r>
            <a:r>
              <a:rPr lang="es-CO" sz="1600" b="0" dirty="0"/>
              <a:t>, con el apoyo de un equipo humano altamente capacitado y con las competencias adecuadas para la prestación del servicio</a:t>
            </a:r>
            <a:r>
              <a:rPr lang="es-CO" sz="1700" b="0" dirty="0"/>
              <a:t>.</a:t>
            </a:r>
            <a:endParaRPr lang="es-CO" sz="1700" dirty="0"/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2AD4EB-2360-490D-8317-C7796FFB5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960" y="1268760"/>
            <a:ext cx="3933825" cy="492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41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505184" y="1268760"/>
            <a:ext cx="3850792" cy="19442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800" b="1" dirty="0"/>
              <a:t>CONDICIONES FINANCIERAS</a:t>
            </a:r>
          </a:p>
        </p:txBody>
      </p:sp>
      <p:pic>
        <p:nvPicPr>
          <p:cNvPr id="12290" name="Picture 2" descr="Icono De Línea De Gestión Financiera Ilustraciones svg, vectoriales, clip  art vectorizado libre de derechos. Image 175098194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69" b="87231" l="13231" r="91154">
                        <a14:foregroundMark x1="39077" y1="34077" x2="39077" y2="34077"/>
                        <a14:foregroundMark x1="22154" y1="57923" x2="22154" y2="57923"/>
                        <a14:foregroundMark x1="25462" y1="61308" x2="25462" y2="61308"/>
                        <a14:foregroundMark x1="36769" y1="58077" x2="36769" y2="58077"/>
                        <a14:foregroundMark x1="47154" y1="65308" x2="47154" y2="65308"/>
                        <a14:foregroundMark x1="58462" y1="60462" x2="58462" y2="60462"/>
                        <a14:foregroundMark x1="70231" y1="59923" x2="70231" y2="59923"/>
                        <a14:foregroundMark x1="63154" y1="42462" x2="63154" y2="42462"/>
                        <a14:foregroundMark x1="65000" y1="38154" x2="65000" y2="38154"/>
                        <a14:foregroundMark x1="65231" y1="49385" x2="65231" y2="49385"/>
                        <a14:foregroundMark x1="36769" y1="49538" x2="36769" y2="49538"/>
                        <a14:foregroundMark x1="65000" y1="49000" x2="65000" y2="49000"/>
                        <a14:foregroundMark x1="36846" y1="48769" x2="36846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7" t="20311" r="16018" b="16398"/>
          <a:stretch/>
        </p:blipFill>
        <p:spPr bwMode="auto">
          <a:xfrm>
            <a:off x="4355976" y="2204863"/>
            <a:ext cx="3888432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80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A525B59-9C13-45B5-B4CC-C1D7AB042C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165287"/>
              </p:ext>
            </p:extLst>
          </p:nvPr>
        </p:nvGraphicFramePr>
        <p:xfrm>
          <a:off x="827088" y="1412875"/>
          <a:ext cx="8501330" cy="3888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6" imgW="9905872" imgH="3790836" progId="Excel.Sheet.12">
                  <p:embed/>
                </p:oleObj>
              </mc:Choice>
              <mc:Fallback>
                <p:oleObj name="Worksheet" r:id="rId6" imgW="9905872" imgH="3790836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85D2A507-0C92-476B-9B43-F3696684CA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7088" y="1412875"/>
                        <a:ext cx="8501330" cy="38883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7004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649200" y="1268760"/>
            <a:ext cx="5650992" cy="194421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800" b="1" dirty="0"/>
              <a:t>SATISFACCION DEL USUARIO</a:t>
            </a:r>
          </a:p>
        </p:txBody>
      </p:sp>
      <p:pic>
        <p:nvPicPr>
          <p:cNvPr id="13314" name="Picture 2" descr="Icono de La satisfacción del cliente Generic Detailed Outline | Freepik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56148"/>
            <a:ext cx="3568623" cy="356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14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36839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sp>
        <p:nvSpPr>
          <p:cNvPr id="3" name="Text 1"/>
          <p:cNvSpPr/>
          <p:nvPr/>
        </p:nvSpPr>
        <p:spPr>
          <a:xfrm>
            <a:off x="767497" y="-16631"/>
            <a:ext cx="6181944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SISTEMA DE INFORMACIÓN Y ATENCIÓN AL USUARIO (SIAU) – 2025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4684758" y="2078579"/>
            <a:ext cx="1920240" cy="1301772"/>
          </a:xfrm>
          <a:prstGeom prst="rect">
            <a:avLst/>
          </a:prstGeom>
          <a:solidFill>
            <a:srgbClr val="005F73"/>
          </a:solidFill>
          <a:ln w="12700">
            <a:solidFill>
              <a:srgbClr val="0A9396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6" name="Text 3"/>
          <p:cNvSpPr/>
          <p:nvPr/>
        </p:nvSpPr>
        <p:spPr>
          <a:xfrm>
            <a:off x="4727860" y="2297955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E9C4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1.263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6855140" y="2102082"/>
            <a:ext cx="1920240" cy="1301772"/>
          </a:xfrm>
          <a:prstGeom prst="rect">
            <a:avLst/>
          </a:prstGeom>
          <a:solidFill>
            <a:srgbClr val="005F73"/>
          </a:solidFill>
          <a:ln w="12700">
            <a:solidFill>
              <a:srgbClr val="0A9396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9" name="Text 6"/>
          <p:cNvSpPr/>
          <p:nvPr/>
        </p:nvSpPr>
        <p:spPr>
          <a:xfrm>
            <a:off x="6839891" y="2278546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E9C4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1.022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6867898" y="2709435"/>
            <a:ext cx="1920240" cy="69441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000" dirty="0">
                <a:solidFill>
                  <a:srgbClr val="94D2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FELICITACIONES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94D2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(81%)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4650074" y="3764399"/>
            <a:ext cx="1920240" cy="1404233"/>
          </a:xfrm>
          <a:prstGeom prst="rect">
            <a:avLst/>
          </a:prstGeom>
          <a:solidFill>
            <a:srgbClr val="005F73"/>
          </a:solidFill>
          <a:ln w="12700">
            <a:solidFill>
              <a:srgbClr val="0A9396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2" name="Text 9"/>
          <p:cNvSpPr/>
          <p:nvPr/>
        </p:nvSpPr>
        <p:spPr>
          <a:xfrm>
            <a:off x="4626608" y="3970856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E9C4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227</a:t>
            </a:r>
            <a:endParaRPr lang="en-US" sz="2400" dirty="0"/>
          </a:p>
        </p:txBody>
      </p:sp>
      <p:sp>
        <p:nvSpPr>
          <p:cNvPr id="14" name="Shape 11"/>
          <p:cNvSpPr/>
          <p:nvPr/>
        </p:nvSpPr>
        <p:spPr>
          <a:xfrm>
            <a:off x="6816425" y="3764399"/>
            <a:ext cx="1920240" cy="1404233"/>
          </a:xfrm>
          <a:prstGeom prst="rect">
            <a:avLst/>
          </a:prstGeom>
          <a:solidFill>
            <a:srgbClr val="005F73"/>
          </a:solidFill>
          <a:ln w="12700">
            <a:solidFill>
              <a:srgbClr val="0A9396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5" name="Text 12"/>
          <p:cNvSpPr/>
          <p:nvPr/>
        </p:nvSpPr>
        <p:spPr>
          <a:xfrm>
            <a:off x="6816425" y="4023668"/>
            <a:ext cx="19202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E9C4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6839891" y="4339958"/>
            <a:ext cx="1920240" cy="82867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dirty="0">
                <a:solidFill>
                  <a:srgbClr val="94D2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QUEJAS</a:t>
            </a:r>
            <a:endParaRPr lang="en-US" sz="2400" dirty="0"/>
          </a:p>
          <a:p>
            <a:pPr algn="ctr"/>
            <a:r>
              <a:rPr lang="en-US" sz="2400" dirty="0">
                <a:solidFill>
                  <a:srgbClr val="94D2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(1% )</a:t>
            </a:r>
            <a:endParaRPr lang="en-US" sz="2400" dirty="0"/>
          </a:p>
        </p:txBody>
      </p: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84A8D5DF-AE9F-866F-57D2-15D59390E9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673946"/>
              </p:ext>
            </p:extLst>
          </p:nvPr>
        </p:nvGraphicFramePr>
        <p:xfrm>
          <a:off x="601216" y="1807130"/>
          <a:ext cx="4245104" cy="3494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B657DF5D-0E7D-6E28-841D-9AA86F288E91}"/>
              </a:ext>
            </a:extLst>
          </p:cNvPr>
          <p:cNvSpPr txBox="1"/>
          <p:nvPr/>
        </p:nvSpPr>
        <p:spPr>
          <a:xfrm>
            <a:off x="2088703" y="1246274"/>
            <a:ext cx="4577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0" i="0" u="none" strike="noStrike" kern="1200" baseline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pPr>
            <a:r>
              <a:rPr lang="es-CO" sz="2400" b="1" i="0" u="none" strike="noStrike" dirty="0">
                <a:solidFill>
                  <a:srgbClr val="000000"/>
                </a:solidFill>
                <a:latin typeface="Arial"/>
              </a:rPr>
              <a:t>Distribución PQRS 2025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69F2B0B2-AE3E-536D-A5AF-1B67AFE12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5810"/>
            <a:ext cx="1556200" cy="731520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DC1AEA2-55A6-BD66-DCB8-D59288C743F5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8C68DE3-0DE1-47FB-C833-4438F5858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A6D9F6F9-33C7-CD2D-4C5B-9DFA002A10D4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F3D76B0D-C316-4F6B-A9F6-DA3D4DEF4889}"/>
              </a:ext>
            </a:extLst>
          </p:cNvPr>
          <p:cNvSpPr/>
          <p:nvPr/>
        </p:nvSpPr>
        <p:spPr>
          <a:xfrm>
            <a:off x="4684758" y="2807148"/>
            <a:ext cx="196334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dirty="0">
                <a:solidFill>
                  <a:srgbClr val="94D2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SUGERENCIAS Y FELICITACIONES 2025</a:t>
            </a:r>
            <a:endParaRPr lang="en-US" dirty="0"/>
          </a:p>
        </p:txBody>
      </p:sp>
      <p:sp>
        <p:nvSpPr>
          <p:cNvPr id="24" name="Text 10">
            <a:extLst>
              <a:ext uri="{FF2B5EF4-FFF2-40B4-BE49-F238E27FC236}">
                <a16:creationId xmlns:a16="http://schemas.microsoft.com/office/drawing/2014/main" id="{7681FD75-E1B8-40BC-8A63-EB449544CB59}"/>
              </a:ext>
            </a:extLst>
          </p:cNvPr>
          <p:cNvSpPr/>
          <p:nvPr/>
        </p:nvSpPr>
        <p:spPr>
          <a:xfrm>
            <a:off x="4572000" y="4361365"/>
            <a:ext cx="1920240" cy="8209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000" dirty="0">
                <a:solidFill>
                  <a:srgbClr val="94D2BD"/>
                </a:solidFill>
                <a:latin typeface="Calibri" pitchFamily="34" charset="0"/>
                <a:cs typeface="Calibri" pitchFamily="34" charset="-120"/>
              </a:rPr>
              <a:t>SUGERENCIAS</a:t>
            </a:r>
            <a:endParaRPr lang="en-US" sz="2000" dirty="0"/>
          </a:p>
          <a:p>
            <a:pPr algn="ctr"/>
            <a:r>
              <a:rPr lang="en-US" sz="2000" dirty="0">
                <a:solidFill>
                  <a:srgbClr val="94D2B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(18%)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1389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549136"/>
              </p:ext>
            </p:extLst>
          </p:nvPr>
        </p:nvGraphicFramePr>
        <p:xfrm>
          <a:off x="1387375" y="1556792"/>
          <a:ext cx="6136954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97F91D73-6201-8FDF-A006-6CA4B40075A9}"/>
              </a:ext>
            </a:extLst>
          </p:cNvPr>
          <p:cNvSpPr/>
          <p:nvPr/>
        </p:nvSpPr>
        <p:spPr>
          <a:xfrm>
            <a:off x="7337" y="22089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1672"/>
            <a:ext cx="1512168" cy="710822"/>
          </a:xfrm>
          <a:prstGeom prst="rect">
            <a:avLst/>
          </a:prstGeom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EE7F9E73-CE5B-6211-960E-1A3096E3FC92}"/>
              </a:ext>
            </a:extLst>
          </p:cNvPr>
          <p:cNvSpPr txBox="1">
            <a:spLocks/>
          </p:cNvSpPr>
          <p:nvPr/>
        </p:nvSpPr>
        <p:spPr>
          <a:xfrm>
            <a:off x="1907704" y="245302"/>
            <a:ext cx="5432708" cy="476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COMPARATIVO QUEJAS </a:t>
            </a:r>
          </a:p>
        </p:txBody>
      </p:sp>
    </p:spTree>
    <p:extLst>
      <p:ext uri="{BB962C8B-B14F-4D97-AF65-F5344CB8AC3E}">
        <p14:creationId xmlns:p14="http://schemas.microsoft.com/office/powerpoint/2010/main" val="1332853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6A49FE87-8584-DD7E-1784-B863F5E58B0C}"/>
              </a:ext>
            </a:extLst>
          </p:cNvPr>
          <p:cNvSpPr/>
          <p:nvPr/>
        </p:nvSpPr>
        <p:spPr>
          <a:xfrm>
            <a:off x="0" y="36839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09" y="120820"/>
            <a:ext cx="1402041" cy="659055"/>
          </a:xfrm>
          <a:prstGeom prst="rect">
            <a:avLst/>
          </a:prstGeom>
        </p:spPr>
      </p:pic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744307"/>
              </p:ext>
            </p:extLst>
          </p:nvPr>
        </p:nvGraphicFramePr>
        <p:xfrm>
          <a:off x="1115616" y="1988840"/>
          <a:ext cx="583264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315586" y="303244"/>
            <a:ext cx="5432708" cy="476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ENCUESTAS DE SATISFACCION DEL USUARIO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17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trella: 7 puntas 10">
            <a:extLst>
              <a:ext uri="{FF2B5EF4-FFF2-40B4-BE49-F238E27FC236}">
                <a16:creationId xmlns:a16="http://schemas.microsoft.com/office/drawing/2014/main" id="{3790F2D8-B7EF-D339-BD19-98415E93BF30}"/>
              </a:ext>
            </a:extLst>
          </p:cNvPr>
          <p:cNvSpPr/>
          <p:nvPr/>
        </p:nvSpPr>
        <p:spPr>
          <a:xfrm>
            <a:off x="5648406" y="1832587"/>
            <a:ext cx="2352594" cy="1932120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ext 3"/>
          <p:cNvSpPr/>
          <p:nvPr/>
        </p:nvSpPr>
        <p:spPr>
          <a:xfrm>
            <a:off x="5270223" y="2568398"/>
            <a:ext cx="310896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95%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D4FEFF3-070C-7BC4-885C-DA6EAD0ED8E4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5B0A6FF-BB6E-47F5-9739-BBB05E15D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5996190-FA0D-E255-B2F8-48C45009D6AA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13" name="Shape 0">
            <a:extLst>
              <a:ext uri="{FF2B5EF4-FFF2-40B4-BE49-F238E27FC236}">
                <a16:creationId xmlns:a16="http://schemas.microsoft.com/office/drawing/2014/main" id="{E77036F3-3761-98B9-F5C9-0F1F60C88661}"/>
              </a:ext>
            </a:extLst>
          </p:cNvPr>
          <p:cNvSpPr/>
          <p:nvPr/>
        </p:nvSpPr>
        <p:spPr>
          <a:xfrm>
            <a:off x="0" y="36839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2D8FBE5-BD11-92AD-59CA-E7CCDD8E6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09" y="120820"/>
            <a:ext cx="1402041" cy="659055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734657" y="61264"/>
            <a:ext cx="6510496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SATISFACCIÓN GLOBAL  – 2025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7F0AA56-26A1-88C9-6453-B1443BFA9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977667"/>
            <a:ext cx="5620534" cy="30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4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CD25C-09B7-57C2-DA72-C77C97E8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A919E05-E2B4-1238-2610-29A3FAE165F3}"/>
              </a:ext>
            </a:extLst>
          </p:cNvPr>
          <p:cNvSpPr txBox="1"/>
          <p:nvPr/>
        </p:nvSpPr>
        <p:spPr>
          <a:xfrm>
            <a:off x="1331640" y="2060848"/>
            <a:ext cx="64807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TOTAL QUEJAS AÑO 14 / TOTAL DE ATENCIONES 157281  = RAZON DE 0,000089 </a:t>
            </a:r>
          </a:p>
          <a:p>
            <a:pPr marL="0" indent="0" algn="ctr">
              <a:buNone/>
            </a:pPr>
            <a:endParaRPr lang="en-US" sz="2400" b="1" dirty="0"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 algn="ctr">
              <a:buNone/>
            </a:pPr>
            <a:endParaRPr lang="en-US" sz="2400" b="1" dirty="0"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 algn="ctr">
              <a:buNone/>
            </a:pPr>
            <a:r>
              <a:rPr lang="en-US" sz="2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( 9 QUEJAS POR CADA 100 MIL ATENCIONES ) </a:t>
            </a:r>
            <a:endParaRPr lang="en-US" sz="2400" dirty="0"/>
          </a:p>
        </p:txBody>
      </p:sp>
      <p:sp>
        <p:nvSpPr>
          <p:cNvPr id="7" name="Shape 0">
            <a:extLst>
              <a:ext uri="{FF2B5EF4-FFF2-40B4-BE49-F238E27FC236}">
                <a16:creationId xmlns:a16="http://schemas.microsoft.com/office/drawing/2014/main" id="{9F565CA8-0174-CE2E-65C0-12D5B4EA6D41}"/>
              </a:ext>
            </a:extLst>
          </p:cNvPr>
          <p:cNvSpPr/>
          <p:nvPr/>
        </p:nvSpPr>
        <p:spPr>
          <a:xfrm>
            <a:off x="0" y="32337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09AFC05-7AC5-A124-AA1D-22526936C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81672"/>
            <a:ext cx="1512168" cy="710822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93A62051-E730-676F-08D6-CDCE954EBE72}"/>
              </a:ext>
            </a:extLst>
          </p:cNvPr>
          <p:cNvSpPr/>
          <p:nvPr/>
        </p:nvSpPr>
        <p:spPr>
          <a:xfrm>
            <a:off x="1214794" y="20717"/>
            <a:ext cx="6192688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SATISFACCIÓN GLOBAL  – 2025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ED4F977-7C1A-75B3-3182-CE9871664902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A2406D5-FD49-986D-56B7-810795200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69B5DAC-FB1C-1C08-E275-53198725B2DD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21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EB6F74E-A677-4ED1-831F-58F56853DFE4}"/>
              </a:ext>
            </a:extLst>
          </p:cNvPr>
          <p:cNvSpPr txBox="1"/>
          <p:nvPr/>
        </p:nvSpPr>
        <p:spPr>
          <a:xfrm>
            <a:off x="1313304" y="2996952"/>
            <a:ext cx="65527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 el 2025 no se presentaron fallos de tutelas a favor de los usuarios en relación</a:t>
            </a:r>
            <a:r>
              <a:rPr lang="es-C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la prestación de servicios de salud e igual que en el 2024.</a:t>
            </a:r>
            <a:endParaRPr lang="es-MX" sz="3200" dirty="0"/>
          </a:p>
          <a:p>
            <a:pPr marL="342900" indent="-342900" algn="just">
              <a:buAutoNum type="arabicPeriod"/>
            </a:pPr>
            <a:endParaRPr lang="es-419" dirty="0"/>
          </a:p>
        </p:txBody>
      </p:sp>
      <p:pic>
        <p:nvPicPr>
          <p:cNvPr id="9" name="Imagen 8" descr="Tutela by stefanycaro_amaya on emaze">
            <a:extLst>
              <a:ext uri="{FF2B5EF4-FFF2-40B4-BE49-F238E27FC236}">
                <a16:creationId xmlns:a16="http://schemas.microsoft.com/office/drawing/2014/main" id="{A5AA571C-4198-4E80-BDD6-733695305A08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5" b="91232" l="9867" r="89867">
                        <a14:foregroundMark x1="49600" y1="16588" x2="44800" y2="4976"/>
                        <a14:foregroundMark x1="38734" y1="3349" x2="30667" y2="1185"/>
                        <a14:foregroundMark x1="44800" y1="4976" x2="39585" y2="3577"/>
                        <a14:foregroundMark x1="30667" y1="1185" x2="20267" y2="10427"/>
                        <a14:foregroundMark x1="20267" y1="10427" x2="19467" y2="13744"/>
                        <a14:foregroundMark x1="42400" y1="7820" x2="49867" y2="13033"/>
                        <a14:foregroundMark x1="89867" y1="38863" x2="88533" y2="44313"/>
                        <a14:foregroundMark x1="64800" y1="90047" x2="15200" y2="91232"/>
                        <a14:foregroundMark x1="15200" y1="91232" x2="11200" y2="88626"/>
                        <a14:foregroundMark x1="49600" y1="14692" x2="50133" y2="17773"/>
                        <a14:backgroundMark x1="40267" y1="474" x2="36533" y2="0"/>
                        <a14:backgroundMark x1="27733" y1="711" x2="2986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5147"/>
            <a:ext cx="2394655" cy="2641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77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467544" y="1412776"/>
            <a:ext cx="2016224" cy="40011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Ventanilla única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843808" y="1412777"/>
            <a:ext cx="2880320" cy="369332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Baños para discapacitados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2132856"/>
            <a:ext cx="230425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876528" y="1380511"/>
            <a:ext cx="2880320" cy="646331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Batería sanitaria de la consulta externa </a:t>
            </a:r>
          </a:p>
        </p:txBody>
      </p:sp>
      <p:pic>
        <p:nvPicPr>
          <p:cNvPr id="13" name="12 Imagen" descr="C:\Users\User\Downloads\20200331_124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26" y="2131564"/>
            <a:ext cx="1743560" cy="338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 15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8" name="1 Título"/>
          <p:cNvSpPr txBox="1">
            <a:spLocks/>
          </p:cNvSpPr>
          <p:nvPr/>
        </p:nvSpPr>
        <p:spPr>
          <a:xfrm>
            <a:off x="-249814" y="504096"/>
            <a:ext cx="7520940" cy="5486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/>
              <a:t>ATENCION DIFERENCIAL Y PREFERENCIAL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b="8601"/>
          <a:stretch/>
        </p:blipFill>
        <p:spPr>
          <a:xfrm>
            <a:off x="21170" y="2132856"/>
            <a:ext cx="2822635" cy="15533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 b="10817"/>
          <a:stretch/>
        </p:blipFill>
        <p:spPr>
          <a:xfrm>
            <a:off x="21170" y="3679867"/>
            <a:ext cx="2822635" cy="18373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2" y="2131563"/>
            <a:ext cx="2123064" cy="338566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1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23928" y="1175626"/>
            <a:ext cx="4856926" cy="44661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O" sz="1800" b="0" dirty="0"/>
              <a:t>El Hospital San Vicente de Paul de Lorica, implementara e impulsara un modelo integral de atención, enfocado en nuestros </a:t>
            </a:r>
            <a:r>
              <a:rPr lang="es-CO" sz="1800" dirty="0"/>
              <a:t>pacientes y colaboradores</a:t>
            </a:r>
            <a:r>
              <a:rPr lang="es-CO" sz="1800" b="0" dirty="0"/>
              <a:t>, fundamentado en la </a:t>
            </a:r>
            <a:r>
              <a:rPr lang="es-CO" sz="1800" dirty="0"/>
              <a:t>humanización de los servicios</a:t>
            </a:r>
            <a:r>
              <a:rPr lang="es-CO" sz="1800" b="0" dirty="0"/>
              <a:t> de salud, convirtiéndose en el año 2034 en piloto de atención departamental a la vanguardia de tratamientos, diagnósticos, cuidados y tecnología, retomando así la confianza de la ciudadanía y las partes interesadas en sus servicios.</a:t>
            </a:r>
          </a:p>
          <a:p>
            <a:pPr algn="just"/>
            <a:endParaRPr lang="es-CO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0" b="94602" l="1822" r="99393">
                        <a14:foregroundMark x1="56680" y1="17544" x2="56680" y2="17544"/>
                        <a14:foregroundMark x1="25304" y1="8907" x2="25304" y2="8907"/>
                        <a14:foregroundMark x1="22267" y1="8772" x2="22267" y2="8772"/>
                        <a14:foregroundMark x1="20648" y1="9177" x2="20648" y2="9177"/>
                        <a14:backgroundMark x1="44534" y1="19298" x2="44534" y2="19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851" r="1176" b="5900"/>
          <a:stretch/>
        </p:blipFill>
        <p:spPr>
          <a:xfrm>
            <a:off x="179512" y="620688"/>
            <a:ext cx="3744416" cy="564177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66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Marcador de contenido"/>
          <p:cNvSpPr>
            <a:spLocks noGrp="1"/>
          </p:cNvSpPr>
          <p:nvPr>
            <p:ph sz="half" idx="1"/>
          </p:nvPr>
        </p:nvSpPr>
        <p:spPr>
          <a:xfrm>
            <a:off x="6588224" y="2715970"/>
            <a:ext cx="2056839" cy="89305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MX" sz="2400" dirty="0"/>
              <a:t>Contamos con una Alianza de Usuarios activa.</a:t>
            </a:r>
            <a:endParaRPr lang="es-CO" sz="2400" b="0" dirty="0"/>
          </a:p>
        </p:txBody>
      </p:sp>
      <p:sp>
        <p:nvSpPr>
          <p:cNvPr id="8" name="Rectángulo 7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2" name="1 Título"/>
          <p:cNvSpPr txBox="1">
            <a:spLocks/>
          </p:cNvSpPr>
          <p:nvPr/>
        </p:nvSpPr>
        <p:spPr>
          <a:xfrm>
            <a:off x="827584" y="432088"/>
            <a:ext cx="7520940" cy="5486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/>
              <a:t>ASOCIACIÓN DE USUARIOS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C0D8E54-B445-4D2A-B0CA-883775EC779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9" b="16114"/>
          <a:stretch/>
        </p:blipFill>
        <p:spPr bwMode="auto">
          <a:xfrm>
            <a:off x="498936" y="1340768"/>
            <a:ext cx="5729247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7655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827584" y="260649"/>
            <a:ext cx="7520940" cy="940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/>
              <a:t>LOGROS</a:t>
            </a:r>
            <a:endParaRPr lang="es-CO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EB6F74E-A677-4ED1-831F-58F56853DFE4}"/>
              </a:ext>
            </a:extLst>
          </p:cNvPr>
          <p:cNvSpPr txBox="1"/>
          <p:nvPr/>
        </p:nvSpPr>
        <p:spPr>
          <a:xfrm>
            <a:off x="683568" y="2060848"/>
            <a:ext cx="6984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MX" sz="1600" dirty="0"/>
              <a:t>Presentación ante el Ministerio de Salud Proyecto de Fortalecimiento Institucional, por valor de $ 2.500.000.000 M/cte.</a:t>
            </a:r>
          </a:p>
          <a:p>
            <a:pPr marL="342900" indent="-342900" algn="just">
              <a:buAutoNum type="arabicPeriod"/>
            </a:pPr>
            <a:endParaRPr lang="es-MX" sz="1600" dirty="0"/>
          </a:p>
          <a:p>
            <a:pPr marL="342900" indent="-342900" algn="just">
              <a:buFontTx/>
              <a:buAutoNum type="arabicPeriod"/>
            </a:pPr>
            <a:r>
              <a:rPr lang="es-MX" sz="1600" dirty="0"/>
              <a:t>Presentación ante el Ministerio de Salud Proyecto de </a:t>
            </a:r>
            <a:r>
              <a:rPr lang="es-419" sz="1600" dirty="0"/>
              <a:t>Adecuación para el Mejoramiento de la Infraestructura Física de la E.S.E. Hospital San Vicente de Paul,</a:t>
            </a:r>
            <a:r>
              <a:rPr lang="es-MX" sz="1600" dirty="0"/>
              <a:t> por valor de $ 3.983.789.447 M/cte.</a:t>
            </a:r>
          </a:p>
          <a:p>
            <a:pPr marL="342900" indent="-342900" algn="just">
              <a:buAutoNum type="arabicPeriod"/>
            </a:pPr>
            <a:endParaRPr lang="es-MX" dirty="0"/>
          </a:p>
          <a:p>
            <a:pPr marL="342900" indent="-342900" algn="just">
              <a:buAutoNum type="arabicPeriod"/>
            </a:pPr>
            <a:endParaRPr lang="es-419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A46A6A-0611-4023-A6AC-82C9581F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45024"/>
            <a:ext cx="2233085" cy="223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797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9399F-015B-231D-09C2-A0156682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2EEF591D-F148-FB70-3F4A-E0D670E2C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8D6F3632-9DAC-1280-F2FC-519CD006DE8E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FA22D52-B45E-5AB6-FD12-67F1B9BC2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7B7B017-9C2B-D95B-02A5-A929355458C4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AC0134E7-46BE-85FC-E583-56B092D3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1481"/>
            <a:ext cx="5095478" cy="1577359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200" b="1" dirty="0">
                <a:latin typeface="Arial Narrow" panose="020B0606020202030204" pitchFamily="34" charset="0"/>
              </a:rPr>
              <a:t>EQUIPO BÁSICO ESPECIALIZADO-  ESE HOSPITAL SAN VICENTE DE PAUL </a:t>
            </a:r>
            <a:br>
              <a:rPr lang="es-CO" sz="3200" b="1" dirty="0">
                <a:latin typeface="Arial Narrow" panose="020B0606020202030204" pitchFamily="34" charset="0"/>
              </a:rPr>
            </a:br>
            <a:r>
              <a:rPr lang="es-CO" sz="1200" b="1" dirty="0">
                <a:latin typeface="Arial Narrow" panose="020B0606020202030204" pitchFamily="34" charset="0"/>
              </a:rPr>
              <a:t>(</a:t>
            </a:r>
            <a:r>
              <a:rPr lang="es-ES" sz="1200" b="1" dirty="0"/>
              <a:t>RESOLUCIÓN 1682 DE 19 DE AGOSTO  2025)</a:t>
            </a:r>
            <a:br>
              <a:rPr lang="en-US" sz="1200" dirty="0"/>
            </a:br>
            <a:endParaRPr 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5" name="Marcador de contenido 8">
            <a:extLst>
              <a:ext uri="{FF2B5EF4-FFF2-40B4-BE49-F238E27FC236}">
                <a16:creationId xmlns:a16="http://schemas.microsoft.com/office/drawing/2014/main" id="{6D4C2907-661F-A173-27B1-549638224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60055" y="2205328"/>
            <a:ext cx="5234189" cy="36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30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8A428-F7FE-266B-367B-047716257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80CF1411-C115-3627-D768-9F08FDDB5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23B0ABC-A677-87F0-71D1-0EB372BF0C7F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60B08A0-54E5-89E2-75F9-AA81BEC5B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70C2D1F-F47C-8909-FA73-86134B341CA9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EF76FA2-C4ED-D260-F72D-8F217F30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273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CO" sz="2800" dirty="0">
                <a:latin typeface="Arial Narrow" panose="020B0606020202030204" pitchFamily="34" charset="0"/>
              </a:rPr>
              <a:t>CONFORMACIÓN DE EQUIPO BÁSICO ESPECIALIZADOS 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Marcador de contenido 3">
            <a:extLst>
              <a:ext uri="{FF2B5EF4-FFF2-40B4-BE49-F238E27FC236}">
                <a16:creationId xmlns:a16="http://schemas.microsoft.com/office/drawing/2014/main" id="{84A1AA19-7D40-AEB8-28B3-EE31CF204A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7655" y="1825625"/>
          <a:ext cx="8692055" cy="4732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6573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C2AD8-045B-7992-5B28-C9443EDCF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E41F917F-EF55-DFA9-D182-3DAF2C026227}"/>
              </a:ext>
            </a:extLst>
          </p:cNvPr>
          <p:cNvSpPr/>
          <p:nvPr/>
        </p:nvSpPr>
        <p:spPr>
          <a:xfrm>
            <a:off x="0" y="36839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56B888F-0AA4-15C3-2680-5DB332D02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09" y="120820"/>
            <a:ext cx="1402041" cy="6590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BA9CFEE-7990-90C1-A921-89D4D287F9C2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17A462D-FE19-B2D6-F90C-F190F9162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65A1EA37-F19C-12AF-21F9-043E0152DEF6}"/>
              </a:ext>
            </a:extLst>
          </p:cNvPr>
          <p:cNvSpPr txBox="1">
            <a:spLocks/>
          </p:cNvSpPr>
          <p:nvPr/>
        </p:nvSpPr>
        <p:spPr>
          <a:xfrm>
            <a:off x="1315586" y="303244"/>
            <a:ext cx="5432708" cy="476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EQUIPOS SALUD ESPECIALIZADO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313C66-A297-4F2B-E264-7B05187A086D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F148A4-F2D3-0D65-2259-5692B2AD3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1383836"/>
            <a:ext cx="5688587" cy="386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38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064F2-E2E5-C89B-06E3-FFB329127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77C95BC-E2C9-F200-65C6-B9006F5869A8}"/>
              </a:ext>
            </a:extLst>
          </p:cNvPr>
          <p:cNvSpPr/>
          <p:nvPr/>
        </p:nvSpPr>
        <p:spPr>
          <a:xfrm>
            <a:off x="0" y="36839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8BB24C1-724A-636E-F63A-F4ED88645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09" y="120820"/>
            <a:ext cx="1402041" cy="6590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DA235D1-B168-7623-92A2-FC93E0E58F8B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E33074F-062E-9543-6A2B-61CCFD197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53272298-9867-C20D-A62C-3C14D3546E5A}"/>
              </a:ext>
            </a:extLst>
          </p:cNvPr>
          <p:cNvSpPr txBox="1">
            <a:spLocks/>
          </p:cNvSpPr>
          <p:nvPr/>
        </p:nvSpPr>
        <p:spPr>
          <a:xfrm>
            <a:off x="1315586" y="303244"/>
            <a:ext cx="5432708" cy="476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EQUIPOS SALUD ESPECIALIZADO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CD2E3A-BC16-4C76-F55D-55473853F500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AF96D6-96A1-E8CD-4D50-3A57D2D37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1484784"/>
            <a:ext cx="6159987" cy="40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49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FC08A-13E9-3C73-AF3B-09E074CCE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47BBD52-7A2E-D0B2-FB15-D458FB4DC99E}"/>
              </a:ext>
            </a:extLst>
          </p:cNvPr>
          <p:cNvSpPr/>
          <p:nvPr/>
        </p:nvSpPr>
        <p:spPr>
          <a:xfrm>
            <a:off x="0" y="36839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B72C4D8-3EE5-AF48-F654-B142C923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09" y="120820"/>
            <a:ext cx="1402041" cy="6590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486C457-B774-AD32-FFA4-C6AB5F8278DB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E9DD74A-1AB0-DA17-1EE6-6906965FD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7E8B5480-3D13-5ECA-7734-9DC7E054B589}"/>
              </a:ext>
            </a:extLst>
          </p:cNvPr>
          <p:cNvSpPr txBox="1">
            <a:spLocks/>
          </p:cNvSpPr>
          <p:nvPr/>
        </p:nvSpPr>
        <p:spPr>
          <a:xfrm>
            <a:off x="1315586" y="303244"/>
            <a:ext cx="5432708" cy="476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EQUIPOS SALUD ESPECIALIZADO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F922D0-1E0A-ADF8-0BC2-143ECC604EA1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87086F55-E9FF-BBB9-20CC-2A493796C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748" y="1087562"/>
            <a:ext cx="5975936" cy="3531566"/>
          </a:xfrm>
        </p:spPr>
        <p:txBody>
          <a:bodyPr>
            <a:normAutofit/>
          </a:bodyPr>
          <a:lstStyle/>
          <a:p>
            <a:pPr algn="just"/>
            <a:r>
              <a:rPr lang="es-CO" sz="1800" dirty="0"/>
              <a:t>Incremento en el numero de atenciones  por  especialistas en los diferentes municipios  asignando  impactando  de manera positiva en las personas  , familias y comunidad  , logrando intervenir mas de 2514 familias  , que por barreras sociales , económicas , físicas  y geográficas  no tenían la oportunidad de acceder  a estos servicios.</a:t>
            </a:r>
          </a:p>
          <a:p>
            <a:pPr marL="0" indent="0" algn="just">
              <a:buNone/>
            </a:pPr>
            <a:endParaRPr lang="es-CO" sz="1800" dirty="0"/>
          </a:p>
          <a:p>
            <a:pPr algn="just"/>
            <a:r>
              <a:rPr lang="es-CO" sz="1800" dirty="0"/>
              <a:t>Se fortaleció la atención primaria  ,promoviendo el enfoque integral  en el cuidado de la salud  , mejorando la adherencia a tratamientos farmacológicos y no farmacológicos en a la población con enfermedad  crónicas.</a:t>
            </a:r>
          </a:p>
          <a:p>
            <a:endParaRPr lang="en-U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4EDCA3-DDC5-9C74-02CB-0496A861A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684" y="4018611"/>
            <a:ext cx="1788729" cy="1818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19DF93-04DB-1BEB-3309-D7339F436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873" y="4349326"/>
            <a:ext cx="1828043" cy="1457296"/>
          </a:xfrm>
          <a:prstGeom prst="rect">
            <a:avLst/>
          </a:prstGeom>
        </p:spPr>
      </p:pic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id="{865CA560-AF34-6954-9EAD-9044D12882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313" y="1945969"/>
            <a:ext cx="1664791" cy="15797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7639CF-D9DF-76CE-4AB4-F451FF5171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16" y="4373080"/>
            <a:ext cx="1859571" cy="16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13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55340-86C7-F530-DA70-8870F210C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0610EC3-ABC4-F56C-2505-F0EACBEC1E40}"/>
              </a:ext>
            </a:extLst>
          </p:cNvPr>
          <p:cNvSpPr/>
          <p:nvPr/>
        </p:nvSpPr>
        <p:spPr>
          <a:xfrm>
            <a:off x="0" y="36839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7BF3AC-BF31-8598-2E01-333D42787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09" y="120820"/>
            <a:ext cx="1402041" cy="65905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F504329-04EE-4327-7794-5B1646D4B1B4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1B27A89-B37A-9806-CA30-38A931EF1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89FCC9BE-9C1A-4B60-F61E-F62CBF75DBF8}"/>
              </a:ext>
            </a:extLst>
          </p:cNvPr>
          <p:cNvSpPr txBox="1">
            <a:spLocks/>
          </p:cNvSpPr>
          <p:nvPr/>
        </p:nvSpPr>
        <p:spPr>
          <a:xfrm>
            <a:off x="1315586" y="303244"/>
            <a:ext cx="5432708" cy="4766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400" b="1" dirty="0">
                <a:solidFill>
                  <a:schemeClr val="bg1"/>
                </a:solidFill>
              </a:rPr>
              <a:t>EQUIPOS SALUD ESPECIALIZADO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2D5220-B28D-32AF-7B22-8069411E76E0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8054C605-7754-4104-0EDB-61576F2E3A42}"/>
              </a:ext>
            </a:extLst>
          </p:cNvPr>
          <p:cNvSpPr txBox="1">
            <a:spLocks/>
          </p:cNvSpPr>
          <p:nvPr/>
        </p:nvSpPr>
        <p:spPr>
          <a:xfrm>
            <a:off x="295219" y="966999"/>
            <a:ext cx="5428909" cy="3010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1800" dirty="0">
                <a:solidFill>
                  <a:prstClr val="black"/>
                </a:solidFill>
              </a:rPr>
              <a:t>Se redujeron las brechas para la accesibilidad atención especializada , logrando llegar a cada territorio y brindar una atención con calidad y calidez humana en cada hogar.</a:t>
            </a:r>
          </a:p>
          <a:p>
            <a:pPr algn="just"/>
            <a:endParaRPr lang="es-CO" sz="1800" dirty="0">
              <a:solidFill>
                <a:prstClr val="black"/>
              </a:solidFill>
            </a:endParaRPr>
          </a:p>
          <a:p>
            <a:pPr algn="just"/>
            <a:r>
              <a:rPr lang="es-CO" sz="1800" dirty="0">
                <a:solidFill>
                  <a:prstClr val="black"/>
                </a:solidFill>
              </a:rPr>
              <a:t>Se Fortaleció la salud mental a través de atenciones oportunas en cada territorio y </a:t>
            </a:r>
            <a:r>
              <a:rPr lang="es-CO" sz="1800" dirty="0" err="1">
                <a:solidFill>
                  <a:prstClr val="black"/>
                </a:solidFill>
              </a:rPr>
              <a:t>microterritorio</a:t>
            </a:r>
            <a:r>
              <a:rPr lang="es-CO" sz="1800" dirty="0">
                <a:solidFill>
                  <a:prstClr val="black"/>
                </a:solidFill>
              </a:rPr>
              <a:t>, activando rutas de atención de manera oportuna minimizando la incidencia y prevalecía de los intentos de suicidios.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CO" sz="1800" dirty="0">
              <a:solidFill>
                <a:prstClr val="black"/>
              </a:solidFill>
            </a:endParaRPr>
          </a:p>
          <a:p>
            <a:pPr algn="just"/>
            <a:r>
              <a:rPr lang="es-CO" sz="1800" dirty="0">
                <a:solidFill>
                  <a:prstClr val="black"/>
                </a:solidFill>
              </a:rPr>
              <a:t>Pilar fundamental   durante el fenómeno de frente frio , brindado atención integral en las enfermedades prevalentes   tales como enfermedades trasmitidas por vectores , infección respiratoria aguda , accidente ofídico , además se brindo acompañamiento psicosocial</a:t>
            </a:r>
          </a:p>
          <a:p>
            <a:endParaRPr lang="es-CO" sz="1800" dirty="0">
              <a:solidFill>
                <a:prstClr val="black"/>
              </a:solidFill>
            </a:endParaRPr>
          </a:p>
          <a:p>
            <a:endParaRPr lang="es-CO" sz="1800" dirty="0">
              <a:solidFill>
                <a:prstClr val="black"/>
              </a:solidFill>
            </a:endParaRPr>
          </a:p>
          <a:p>
            <a:endParaRPr lang="en-US" sz="1800" dirty="0"/>
          </a:p>
        </p:txBody>
      </p:sp>
      <p:pic>
        <p:nvPicPr>
          <p:cNvPr id="17" name="Marcador de contenido 8">
            <a:extLst>
              <a:ext uri="{FF2B5EF4-FFF2-40B4-BE49-F238E27FC236}">
                <a16:creationId xmlns:a16="http://schemas.microsoft.com/office/drawing/2014/main" id="{B1C32067-115E-2BA1-C443-12B1E90CD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416" y="966998"/>
            <a:ext cx="2428438" cy="174192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02288CD-3488-B770-53CB-09A0408BD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309" y="4694572"/>
            <a:ext cx="2269102" cy="148138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0D7ECCC-CEA7-7CBF-2427-F93FA3434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7577" y="3073573"/>
            <a:ext cx="2758116" cy="15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9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5B966BCA-B67F-4909-9442-3A147A42C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72" y="3530021"/>
            <a:ext cx="3315574" cy="248668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827584" y="260649"/>
            <a:ext cx="7520940" cy="940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/>
              <a:t>INFRAESTRUCTURA</a:t>
            </a:r>
          </a:p>
          <a:p>
            <a:pPr algn="ctr"/>
            <a:r>
              <a:rPr lang="es-MX" b="1" dirty="0"/>
              <a:t>HOSPITALARIA</a:t>
            </a:r>
            <a:endParaRPr lang="es-CO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83560D4-5363-429C-B514-3F9B555394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" y="1082348"/>
            <a:ext cx="3450269" cy="258770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398D4AD-2252-4B93-A85A-F5BD426E15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82" y="1417628"/>
            <a:ext cx="3608923" cy="27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10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6" name="Título 1"/>
          <p:cNvSpPr txBox="1">
            <a:spLocks/>
          </p:cNvSpPr>
          <p:nvPr/>
        </p:nvSpPr>
        <p:spPr>
          <a:xfrm>
            <a:off x="827584" y="260649"/>
            <a:ext cx="7520940" cy="940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dirty="0"/>
              <a:t>INFRAESTRUCTURA</a:t>
            </a:r>
          </a:p>
          <a:p>
            <a:pPr algn="ctr"/>
            <a:r>
              <a:rPr lang="es-MX" b="1" dirty="0"/>
              <a:t>HOSPITALARIA</a:t>
            </a:r>
            <a:endParaRPr lang="es-CO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29F2D28-1751-4B9B-8EF6-60CE8D39B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2733768" cy="29523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5147DB-832A-453C-9F83-7FB20F0798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t="20760" r="26518" b="15444"/>
          <a:stretch/>
        </p:blipFill>
        <p:spPr>
          <a:xfrm>
            <a:off x="2466982" y="3650918"/>
            <a:ext cx="2652803" cy="24638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672200-6BA1-4E0E-87FA-AFC47EDD9C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15" y="1412776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lanificador estratégico de negocios, servicios, empresa, gente, logo png |  PNG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24" b="85458" l="13043" r="87500">
                        <a14:foregroundMark x1="59130" y1="22876" x2="59130" y2="22876"/>
                        <a14:foregroundMark x1="76630" y1="32843" x2="76630" y2="32843"/>
                        <a14:foregroundMark x1="76087" y1="46078" x2="76087" y2="46078"/>
                        <a14:foregroundMark x1="65543" y1="58660" x2="65543" y2="58660"/>
                        <a14:foregroundMark x1="60978" y1="67484" x2="60978" y2="67484"/>
                        <a14:foregroundMark x1="60000" y1="61275" x2="60000" y2="61275"/>
                        <a14:foregroundMark x1="40761" y1="63889" x2="40761" y2="63889"/>
                        <a14:foregroundMark x1="40543" y1="52941" x2="40543" y2="52941"/>
                        <a14:foregroundMark x1="39891" y1="38072" x2="39891" y2="38072"/>
                        <a14:foregroundMark x1="29457" y1="42484" x2="29457" y2="42484"/>
                        <a14:foregroundMark x1="80109" y1="35458" x2="80109" y2="35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4" t="5738" r="8602" b="9579"/>
          <a:stretch/>
        </p:blipFill>
        <p:spPr bwMode="auto">
          <a:xfrm>
            <a:off x="597087" y="4249887"/>
            <a:ext cx="3557339" cy="22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7748" y="427155"/>
            <a:ext cx="7886700" cy="409557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/>
              <a:t>OBJETIVOS ESTRATEGICOS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67544" y="1124744"/>
            <a:ext cx="5832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MX" sz="2000" dirty="0"/>
              <a:t>Fortalecer la infraestructura física y tecnológica de la institución para garantizar un entorno seguro, accesible y eficiente que permita ofrecer servicios de salud de alta calidad, optimizando la experiencia del paciente y la eficacia operativa.</a:t>
            </a:r>
            <a:endParaRPr lang="es-CO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779912" y="3387595"/>
            <a:ext cx="4767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 startAt="2"/>
            </a:pPr>
            <a:r>
              <a:rPr lang="es-MX" sz="2000" dirty="0"/>
              <a:t>Implementar y consolidar modelos de gestión, planificación y          calidad que promuevan la eficiencia operativa, la mejora continua y la satisfacción del usuario, asegurando servicios de salud con altos estándares de calidad y sostenibilidad.</a:t>
            </a:r>
            <a:endParaRPr lang="es-CO" sz="2000" dirty="0"/>
          </a:p>
        </p:txBody>
      </p:sp>
      <p:sp>
        <p:nvSpPr>
          <p:cNvPr id="12" name="Rectángulo 11"/>
          <p:cNvSpPr/>
          <p:nvPr/>
        </p:nvSpPr>
        <p:spPr>
          <a:xfrm>
            <a:off x="0" y="6245890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42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Footer bar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</a:rPr>
              <a:t>www.esesanvicentedepauldelorica.gov.co					</a:t>
            </a:r>
          </a:p>
        </p:txBody>
      </p:sp>
      <p:sp>
        <p:nvSpPr>
          <p:cNvPr id="8" name="Hashtag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</a:p>
        </p:txBody>
      </p:sp>
      <p:sp>
        <p:nvSpPr>
          <p:cNvPr id="20" name="Title bar"/>
          <p:cNvSpPr/>
          <p:nvPr/>
        </p:nvSpPr>
        <p:spPr>
          <a:xfrm>
            <a:off x="0" y="0"/>
            <a:ext cx="9144000" cy="1150000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rtlCol="0" anchor="ctr"/>
          <a:lstStyle/>
          <a:p>
            <a:pPr algn="l"/>
            <a:r>
              <a:rPr lang="es-CO" sz="2800" b="1" dirty="0">
                <a:solidFill>
                  <a:srgbClr val="FFFFFF"/>
                </a:solidFill>
              </a:rPr>
              <a:t>  CONCLUSION 1: VOLUMEN ASISTENCIAL</a:t>
            </a:r>
          </a:p>
        </p:txBody>
      </p:sp>
      <p:sp>
        <p:nvSpPr>
          <p:cNvPr id="21" name="Subtitle"/>
          <p:cNvSpPr txBox="1"/>
          <p:nvPr/>
        </p:nvSpPr>
        <p:spPr>
          <a:xfrm>
            <a:off x="228600" y="1200000"/>
            <a:ext cx="6500000" cy="5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rgbClr val="F47920"/>
                </a:solidFill>
              </a:rPr>
              <a:t>Produccion record de servicios - Vigencia 2025</a:t>
            </a:r>
          </a:p>
        </p:txBody>
      </p:sp>
      <p:sp>
        <p:nvSpPr>
          <p:cNvPr id="30" name="StatBox30"/>
          <p:cNvSpPr/>
          <p:nvPr/>
        </p:nvSpPr>
        <p:spPr>
          <a:xfrm>
            <a:off x="180000" y="1800000"/>
            <a:ext cx="2000000" cy="1500000"/>
          </a:xfrm>
          <a:prstGeom prst="roundRect">
            <a:avLst>
              <a:gd name="adj" fmla="val 20000"/>
            </a:avLst>
          </a:prstGeom>
          <a:solidFill>
            <a:srgbClr val="F47920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157.281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Atenciones Totales</a:t>
            </a:r>
          </a:p>
        </p:txBody>
      </p:sp>
      <p:sp>
        <p:nvSpPr>
          <p:cNvPr id="31" name="StatBox31"/>
          <p:cNvSpPr/>
          <p:nvPr/>
        </p:nvSpPr>
        <p:spPr>
          <a:xfrm>
            <a:off x="2400000" y="1800000"/>
            <a:ext cx="2000000" cy="1500000"/>
          </a:xfrm>
          <a:prstGeom prst="roundRect">
            <a:avLst>
              <a:gd name="adj" fmla="val 20000"/>
            </a:avLst>
          </a:prstGeom>
          <a:solidFill>
            <a:srgbClr val="2E86AB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189.790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Laboratorios Clinicos</a:t>
            </a:r>
          </a:p>
        </p:txBody>
      </p:sp>
      <p:sp>
        <p:nvSpPr>
          <p:cNvPr id="32" name="StatBox32"/>
          <p:cNvSpPr/>
          <p:nvPr/>
        </p:nvSpPr>
        <p:spPr>
          <a:xfrm>
            <a:off x="4600000" y="1800000"/>
            <a:ext cx="2000000" cy="1500000"/>
          </a:xfrm>
          <a:prstGeom prst="roundRect">
            <a:avLst>
              <a:gd name="adj" fmla="val 20000"/>
            </a:avLst>
          </a:prstGeom>
          <a:solidFill>
            <a:srgbClr val="3BB273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38.938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Imagenes Diagnosticas</a:t>
            </a:r>
          </a:p>
        </p:txBody>
      </p:sp>
      <p:sp>
        <p:nvSpPr>
          <p:cNvPr id="33" name="StatBox33"/>
          <p:cNvSpPr/>
          <p:nvPr/>
        </p:nvSpPr>
        <p:spPr>
          <a:xfrm>
            <a:off x="6800000" y="1800000"/>
            <a:ext cx="2000000" cy="1500000"/>
          </a:xfrm>
          <a:prstGeom prst="roundRect">
            <a:avLst>
              <a:gd name="adj" fmla="val 20000"/>
            </a:avLst>
          </a:prstGeom>
          <a:solidFill>
            <a:srgbClr val="7B2D8B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4.588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Cirugiasrealizadas</a:t>
            </a:r>
          </a:p>
        </p:txBody>
      </p:sp>
      <p:sp>
        <p:nvSpPr>
          <p:cNvPr id="34" name="StatBox34"/>
          <p:cNvSpPr/>
          <p:nvPr/>
        </p:nvSpPr>
        <p:spPr>
          <a:xfrm>
            <a:off x="180000" y="3500000"/>
            <a:ext cx="2000000" cy="1500000"/>
          </a:xfrm>
          <a:prstGeom prst="roundRect">
            <a:avLst>
              <a:gd name="adj" fmla="val 20000"/>
            </a:avLst>
          </a:prstGeom>
          <a:solidFill>
            <a:srgbClr val="E84855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33.269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Consultas Urgencias</a:t>
            </a:r>
          </a:p>
        </p:txBody>
      </p:sp>
      <p:sp>
        <p:nvSpPr>
          <p:cNvPr id="35" name="StatBox35"/>
          <p:cNvSpPr/>
          <p:nvPr/>
        </p:nvSpPr>
        <p:spPr>
          <a:xfrm>
            <a:off x="2400000" y="3500000"/>
            <a:ext cx="2000000" cy="1500000"/>
          </a:xfrm>
          <a:prstGeom prst="roundRect">
            <a:avLst>
              <a:gd name="adj" fmla="val 20000"/>
            </a:avLst>
          </a:prstGeom>
          <a:solidFill>
            <a:srgbClr val="F4A236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22.646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Esp. en Urgencias</a:t>
            </a:r>
          </a:p>
        </p:txBody>
      </p:sp>
      <p:sp>
        <p:nvSpPr>
          <p:cNvPr id="36" name="StatBox36"/>
          <p:cNvSpPr/>
          <p:nvPr/>
        </p:nvSpPr>
        <p:spPr>
          <a:xfrm>
            <a:off x="4600000" y="3500000"/>
            <a:ext cx="2000000" cy="1500000"/>
          </a:xfrm>
          <a:prstGeom prst="roundRect">
            <a:avLst>
              <a:gd name="adj" fmla="val 20000"/>
            </a:avLst>
          </a:prstGeom>
          <a:solidFill>
            <a:srgbClr val="1B7F79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15.667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Egresos Hospitalarios</a:t>
            </a:r>
          </a:p>
        </p:txBody>
      </p:sp>
      <p:sp>
        <p:nvSpPr>
          <p:cNvPr id="37" name="StatBox37"/>
          <p:cNvSpPr/>
          <p:nvPr/>
        </p:nvSpPr>
        <p:spPr>
          <a:xfrm>
            <a:off x="6800000" y="3500000"/>
            <a:ext cx="2000000" cy="1500000"/>
          </a:xfrm>
          <a:prstGeom prst="roundRect">
            <a:avLst>
              <a:gd name="adj" fmla="val 20000"/>
            </a:avLst>
          </a:prstGeom>
          <a:solidFill>
            <a:srgbClr val="5C6BC0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8.281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Consult. Ambulatorias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C0051D-EF9B-1AB0-2D5F-59A7ED079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99" y="118193"/>
            <a:ext cx="1943576" cy="9136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4EFF490-1C59-4E5F-F23C-EE353D119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Footer bar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</a:rPr>
              <a:t>www.esesanvicentedepauldelorica.gov.co					</a:t>
            </a:r>
          </a:p>
        </p:txBody>
      </p:sp>
      <p:sp>
        <p:nvSpPr>
          <p:cNvPr id="8" name="Hashtag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</a:p>
        </p:txBody>
      </p:sp>
      <p:sp>
        <p:nvSpPr>
          <p:cNvPr id="20" name="Title bar"/>
          <p:cNvSpPr/>
          <p:nvPr/>
        </p:nvSpPr>
        <p:spPr>
          <a:xfrm>
            <a:off x="0" y="0"/>
            <a:ext cx="9144000" cy="1150000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rtlCol="0" anchor="ctr"/>
          <a:lstStyle/>
          <a:p>
            <a:pPr algn="l"/>
            <a:r>
              <a:rPr lang="es-CO" sz="2800" b="1" dirty="0">
                <a:solidFill>
                  <a:srgbClr val="FFFFFF"/>
                </a:solidFill>
              </a:rPr>
              <a:t>  CONCLUSION 2: CALIDAD Y SATISFACCION</a:t>
            </a:r>
          </a:p>
        </p:txBody>
      </p:sp>
      <p:sp>
        <p:nvSpPr>
          <p:cNvPr id="21" name="Subtitle"/>
          <p:cNvSpPr txBox="1"/>
          <p:nvPr/>
        </p:nvSpPr>
        <p:spPr>
          <a:xfrm>
            <a:off x="228600" y="1200000"/>
            <a:ext cx="6500000" cy="5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rgbClr val="F47920"/>
                </a:solidFill>
              </a:rPr>
              <a:t>Indicadores de excelencia en la atencion al usuario</a:t>
            </a:r>
          </a:p>
        </p:txBody>
      </p:sp>
      <p:sp>
        <p:nvSpPr>
          <p:cNvPr id="40" name="StatBox40"/>
          <p:cNvSpPr/>
          <p:nvPr/>
        </p:nvSpPr>
        <p:spPr>
          <a:xfrm>
            <a:off x="500000" y="1750000"/>
            <a:ext cx="2500000" cy="1600000"/>
          </a:xfrm>
          <a:prstGeom prst="roundRect">
            <a:avLst>
              <a:gd name="adj" fmla="val 20000"/>
            </a:avLst>
          </a:prstGeom>
          <a:solidFill>
            <a:srgbClr val="3BB273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95%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Satisfaccion Global Usuarios</a:t>
            </a:r>
          </a:p>
        </p:txBody>
      </p:sp>
      <p:sp>
        <p:nvSpPr>
          <p:cNvPr id="41" name="StatBox41"/>
          <p:cNvSpPr/>
          <p:nvPr/>
        </p:nvSpPr>
        <p:spPr>
          <a:xfrm>
            <a:off x="3300000" y="1750000"/>
            <a:ext cx="2500000" cy="1600000"/>
          </a:xfrm>
          <a:prstGeom prst="roundRect">
            <a:avLst>
              <a:gd name="adj" fmla="val 20000"/>
            </a:avLst>
          </a:prstGeom>
          <a:solidFill>
            <a:srgbClr val="F47920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81%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PQRS son Felicitaciones</a:t>
            </a:r>
          </a:p>
        </p:txBody>
      </p:sp>
      <p:sp>
        <p:nvSpPr>
          <p:cNvPr id="42" name="StatBox42"/>
          <p:cNvSpPr/>
          <p:nvPr/>
        </p:nvSpPr>
        <p:spPr>
          <a:xfrm>
            <a:off x="6100000" y="1750000"/>
            <a:ext cx="2500000" cy="1600000"/>
          </a:xfrm>
          <a:prstGeom prst="roundRect">
            <a:avLst>
              <a:gd name="adj" fmla="val 20000"/>
            </a:avLst>
          </a:prstGeom>
          <a:solidFill>
            <a:srgbClr val="2E86AB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0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Fallos de Tutelas</a:t>
            </a:r>
          </a:p>
        </p:txBody>
      </p:sp>
      <p:sp>
        <p:nvSpPr>
          <p:cNvPr id="43" name="BulletBox43"/>
          <p:cNvSpPr txBox="1"/>
          <p:nvPr/>
        </p:nvSpPr>
        <p:spPr>
          <a:xfrm>
            <a:off x="337820" y="3936983"/>
            <a:ext cx="8500000" cy="202191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 algn="just">
              <a:buChar char="✓"/>
            </a:pPr>
            <a:r>
              <a:rPr lang="es-CO" dirty="0">
                <a:solidFill>
                  <a:srgbClr val="333333"/>
                </a:solidFill>
              </a:rPr>
              <a:t>Solo 14 quejas en 157.281 atenciones: razon de 9 quejas por cada 100.000 atenciones, indicador de excelencia.</a:t>
            </a:r>
          </a:p>
          <a:p>
            <a:pPr marL="342900" indent="-342900" algn="just">
              <a:buChar char="✓"/>
            </a:pPr>
            <a:r>
              <a:rPr lang="es-CO" dirty="0">
                <a:solidFill>
                  <a:srgbClr val="333333"/>
                </a:solidFill>
              </a:rPr>
              <a:t> Cero (0) fallos de tutelas en contra por prestacion de servicios de salud, igual que en 2024.</a:t>
            </a:r>
          </a:p>
          <a:p>
            <a:pPr marL="342900" indent="-342900" algn="just">
              <a:buChar char="✓"/>
            </a:pPr>
            <a:r>
              <a:rPr lang="es-CO" dirty="0">
                <a:solidFill>
                  <a:srgbClr val="333333"/>
                </a:solidFill>
              </a:rPr>
              <a:t> Reduccion significativa de quejas: de 24 en 2024 a 14 en 2025 (reduccion del 41.7%).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DF3569-0B55-1EA8-4280-0A5742C40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12" y="138961"/>
            <a:ext cx="1943576" cy="9136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B33B7A-01BD-45CC-E0F1-625EEABFB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Footer bar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</a:rPr>
              <a:t>www.esesanvicentedepauldelorica.gov.co					</a:t>
            </a:r>
          </a:p>
        </p:txBody>
      </p:sp>
      <p:sp>
        <p:nvSpPr>
          <p:cNvPr id="8" name="Hashtag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</a:p>
        </p:txBody>
      </p:sp>
      <p:sp>
        <p:nvSpPr>
          <p:cNvPr id="20" name="Title bar"/>
          <p:cNvSpPr/>
          <p:nvPr/>
        </p:nvSpPr>
        <p:spPr>
          <a:xfrm>
            <a:off x="0" y="0"/>
            <a:ext cx="9144000" cy="1150000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rtlCol="0" anchor="ctr"/>
          <a:lstStyle/>
          <a:p>
            <a:pPr algn="l"/>
            <a:r>
              <a:rPr lang="es-CO" sz="2800" b="1" dirty="0">
                <a:solidFill>
                  <a:srgbClr val="FFFFFF"/>
                </a:solidFill>
              </a:rPr>
              <a:t>  CONCLUSION 3: SALUD PUBLICA Y EQUIDAD</a:t>
            </a:r>
          </a:p>
        </p:txBody>
      </p:sp>
      <p:sp>
        <p:nvSpPr>
          <p:cNvPr id="21" name="Subtitle"/>
          <p:cNvSpPr txBox="1"/>
          <p:nvPr/>
        </p:nvSpPr>
        <p:spPr>
          <a:xfrm>
            <a:off x="228600" y="1200000"/>
            <a:ext cx="6500000" cy="5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rgbClr val="F47920"/>
                </a:solidFill>
              </a:rPr>
              <a:t>Acceso a servicios especializados y atencion con equidad territorial</a:t>
            </a:r>
          </a:p>
        </p:txBody>
      </p:sp>
      <p:sp>
        <p:nvSpPr>
          <p:cNvPr id="50" name="StatBox50"/>
          <p:cNvSpPr/>
          <p:nvPr/>
        </p:nvSpPr>
        <p:spPr>
          <a:xfrm>
            <a:off x="228600" y="1750000"/>
            <a:ext cx="2800000" cy="1500000"/>
          </a:xfrm>
          <a:prstGeom prst="roundRect">
            <a:avLst>
              <a:gd name="adj" fmla="val 20000"/>
            </a:avLst>
          </a:prstGeom>
          <a:solidFill>
            <a:srgbClr val="F47920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2.514+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Familias con Acceso a Especialistas</a:t>
            </a:r>
          </a:p>
        </p:txBody>
      </p:sp>
      <p:sp>
        <p:nvSpPr>
          <p:cNvPr id="51" name="StatBox51"/>
          <p:cNvSpPr/>
          <p:nvPr/>
        </p:nvSpPr>
        <p:spPr>
          <a:xfrm>
            <a:off x="3300000" y="1750000"/>
            <a:ext cx="2800000" cy="1500000"/>
          </a:xfrm>
          <a:prstGeom prst="roundRect">
            <a:avLst>
              <a:gd name="adj" fmla="val 20000"/>
            </a:avLst>
          </a:prstGeom>
          <a:solidFill>
            <a:srgbClr val="3BB273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5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Especialidades en Equipos Basicos</a:t>
            </a:r>
          </a:p>
        </p:txBody>
      </p:sp>
      <p:sp>
        <p:nvSpPr>
          <p:cNvPr id="52" name="StatBox52"/>
          <p:cNvSpPr/>
          <p:nvPr/>
        </p:nvSpPr>
        <p:spPr>
          <a:xfrm>
            <a:off x="6100000" y="1750000"/>
            <a:ext cx="2800000" cy="1500000"/>
          </a:xfrm>
          <a:prstGeom prst="roundRect">
            <a:avLst>
              <a:gd name="adj" fmla="val 20000"/>
            </a:avLst>
          </a:prstGeom>
          <a:solidFill>
            <a:srgbClr val="2E86AB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4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Municipios del Bajo Sinu Atendidos</a:t>
            </a:r>
          </a:p>
        </p:txBody>
      </p:sp>
      <p:sp>
        <p:nvSpPr>
          <p:cNvPr id="53" name="BulletBox53"/>
          <p:cNvSpPr txBox="1"/>
          <p:nvPr/>
        </p:nvSpPr>
        <p:spPr>
          <a:xfrm>
            <a:off x="228600" y="3430000"/>
            <a:ext cx="8500000" cy="26500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 algn="just">
              <a:buChar char="✓"/>
            </a:pPr>
            <a:r>
              <a:rPr lang="es-CO" sz="2000" dirty="0" err="1">
                <a:solidFill>
                  <a:srgbClr val="333333"/>
                </a:solidFill>
              </a:rPr>
              <a:t>Reduccion</a:t>
            </a:r>
            <a:r>
              <a:rPr lang="es-CO" sz="2000" dirty="0">
                <a:solidFill>
                  <a:srgbClr val="333333"/>
                </a:solidFill>
              </a:rPr>
              <a:t> de brechas geograficas: poblaciones con barreras sociales, economicas y geograficas accedieron a atencion especializada en su territorio.</a:t>
            </a:r>
          </a:p>
          <a:p>
            <a:pPr marL="342900" indent="-342900" algn="just">
              <a:buChar char="✓"/>
            </a:pPr>
            <a:r>
              <a:rPr lang="es-CO" sz="2000" dirty="0">
                <a:solidFill>
                  <a:srgbClr val="333333"/>
                </a:solidFill>
              </a:rPr>
              <a:t> Fortalecimiento de salud mental con activacion oportuna de rutas, minimizando intentos de suicidio.</a:t>
            </a:r>
          </a:p>
          <a:p>
            <a:pPr marL="342900" indent="-342900" algn="just">
              <a:buChar char="✓"/>
            </a:pPr>
            <a:r>
              <a:rPr lang="es-CO" sz="2000" dirty="0">
                <a:solidFill>
                  <a:srgbClr val="333333"/>
                </a:solidFill>
              </a:rPr>
              <a:t> Atencion integral durante el fenomeno de frio con acciones de enfermedades prevalentes y acompanamiento psicosocial.</a:t>
            </a:r>
          </a:p>
          <a:p>
            <a:pPr marL="342900" indent="-342900" algn="just">
              <a:buChar char="✓"/>
            </a:pPr>
            <a:endParaRPr lang="es-CO" sz="1400" dirty="0">
              <a:solidFill>
                <a:srgbClr val="333333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0CE109-CD2F-2CFD-B2C5-95CC0DECC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12" y="118193"/>
            <a:ext cx="1943576" cy="9136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78802A-9FF9-9173-579C-BB93546E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13" name="Footer bar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</a:rPr>
              <a:t>www.esesanvicentedepauldelorica.gov.co					</a:t>
            </a:r>
          </a:p>
        </p:txBody>
      </p:sp>
      <p:sp>
        <p:nvSpPr>
          <p:cNvPr id="8" name="Hashtag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</a:p>
        </p:txBody>
      </p:sp>
      <p:sp>
        <p:nvSpPr>
          <p:cNvPr id="20" name="Title bar"/>
          <p:cNvSpPr/>
          <p:nvPr/>
        </p:nvSpPr>
        <p:spPr>
          <a:xfrm>
            <a:off x="0" y="0"/>
            <a:ext cx="9144000" cy="1150000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rtlCol="0" anchor="ctr"/>
          <a:lstStyle/>
          <a:p>
            <a:pPr algn="l"/>
            <a:r>
              <a:rPr lang="es-CO" sz="2800" b="1" dirty="0">
                <a:solidFill>
                  <a:srgbClr val="FFFFFF"/>
                </a:solidFill>
              </a:rPr>
              <a:t>  CONCLUSION 4: GESTION FINANCIERA</a:t>
            </a:r>
          </a:p>
        </p:txBody>
      </p:sp>
      <p:sp>
        <p:nvSpPr>
          <p:cNvPr id="21" name="Subtitle"/>
          <p:cNvSpPr txBox="1"/>
          <p:nvPr/>
        </p:nvSpPr>
        <p:spPr>
          <a:xfrm>
            <a:off x="228600" y="1200000"/>
            <a:ext cx="6500000" cy="5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rgbClr val="F47920"/>
                </a:solidFill>
              </a:rPr>
              <a:t>Sostenibilidad economica y gestion de recursos institucionales</a:t>
            </a:r>
          </a:p>
        </p:txBody>
      </p:sp>
      <p:sp>
        <p:nvSpPr>
          <p:cNvPr id="60" name="StatBox60"/>
          <p:cNvSpPr/>
          <p:nvPr/>
        </p:nvSpPr>
        <p:spPr>
          <a:xfrm>
            <a:off x="228600" y="1750000"/>
            <a:ext cx="2600000" cy="1500000"/>
          </a:xfrm>
          <a:prstGeom prst="roundRect">
            <a:avLst>
              <a:gd name="adj" fmla="val 20000"/>
            </a:avLst>
          </a:prstGeom>
          <a:solidFill>
            <a:srgbClr val="F47920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$51.540M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Total Facturado 2025</a:t>
            </a:r>
          </a:p>
        </p:txBody>
      </p:sp>
      <p:sp>
        <p:nvSpPr>
          <p:cNvPr id="61" name="StatBox61"/>
          <p:cNvSpPr/>
          <p:nvPr/>
        </p:nvSpPr>
        <p:spPr>
          <a:xfrm>
            <a:off x="3100000" y="1750000"/>
            <a:ext cx="2600000" cy="1500000"/>
          </a:xfrm>
          <a:prstGeom prst="roundRect">
            <a:avLst>
              <a:gd name="adj" fmla="val 20000"/>
            </a:avLst>
          </a:prstGeom>
          <a:solidFill>
            <a:srgbClr val="E84855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44.76%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Recaudo vs Facturado</a:t>
            </a:r>
          </a:p>
        </p:txBody>
      </p:sp>
      <p:sp>
        <p:nvSpPr>
          <p:cNvPr id="62" name="StatBox62"/>
          <p:cNvSpPr/>
          <p:nvPr/>
        </p:nvSpPr>
        <p:spPr>
          <a:xfrm>
            <a:off x="6000000" y="1750000"/>
            <a:ext cx="2900000" cy="1500000"/>
          </a:xfrm>
          <a:prstGeom prst="roundRect">
            <a:avLst>
              <a:gd name="adj" fmla="val 20000"/>
            </a:avLst>
          </a:prstGeom>
          <a:solidFill>
            <a:srgbClr val="3BB273"/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FFFFFF"/>
                </a:solidFill>
              </a:rPr>
              <a:t>$6.483M</a:t>
            </a:r>
          </a:p>
          <a:p>
            <a:pPr algn="ctr"/>
            <a:r>
              <a:rPr lang="es-CO" sz="1200" b="0" dirty="0">
                <a:solidFill>
                  <a:srgbClr val="FFFFFF"/>
                </a:solidFill>
              </a:rPr>
              <a:t>Proyectos ante MinSalud</a:t>
            </a:r>
          </a:p>
        </p:txBody>
      </p:sp>
      <p:sp>
        <p:nvSpPr>
          <p:cNvPr id="63" name="BulletBox63"/>
          <p:cNvSpPr txBox="1"/>
          <p:nvPr/>
        </p:nvSpPr>
        <p:spPr>
          <a:xfrm>
            <a:off x="228600" y="3430000"/>
            <a:ext cx="8500000" cy="1943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buChar char="✓"/>
            </a:pPr>
            <a:r>
              <a:rPr lang="es-CO" sz="2000" dirty="0">
                <a:solidFill>
                  <a:srgbClr val="333333"/>
                </a:solidFill>
              </a:rPr>
              <a:t> Presentacion ante el Ministerio de Salud de proyecto de Fortalecimiento Institucional por $2.500.000.000 M/cte.</a:t>
            </a:r>
          </a:p>
          <a:p>
            <a:pPr algn="just"/>
            <a:endParaRPr lang="es-CO" sz="2000" dirty="0">
              <a:solidFill>
                <a:srgbClr val="333333"/>
              </a:solidFill>
            </a:endParaRPr>
          </a:p>
          <a:p>
            <a:pPr marL="342900" indent="-342900" algn="just">
              <a:buChar char="✓"/>
            </a:pPr>
            <a:r>
              <a:rPr lang="es-CO" sz="2000" dirty="0">
                <a:solidFill>
                  <a:srgbClr val="333333"/>
                </a:solidFill>
              </a:rPr>
              <a:t> Presentacion de proyecto de Adecuacion de Infraestructura Fisica por $3.983.789.447 M/cte, sumando $6.483M en gestion de recursos.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0EF492-34E1-B767-24D2-47405C2F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424" y="118193"/>
            <a:ext cx="1943576" cy="9136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E2634A-C85D-ED35-9110-2AAAAAB79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43608" y="2132856"/>
            <a:ext cx="722217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5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</a:rPr>
              <a:t>¡ GRACIAS !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0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A5DD8-C3C4-E466-2B13-B4E9380AC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lanificador estratégico de negocios, servicios, empresa, gente, logo png |  PNGWing">
            <a:extLst>
              <a:ext uri="{FF2B5EF4-FFF2-40B4-BE49-F238E27FC236}">
                <a16:creationId xmlns:a16="http://schemas.microsoft.com/office/drawing/2014/main" id="{5ED2BD05-5725-6B18-F323-C84B5E089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24" b="85458" l="13043" r="87500">
                        <a14:foregroundMark x1="59130" y1="22876" x2="59130" y2="22876"/>
                        <a14:foregroundMark x1="76630" y1="32843" x2="76630" y2="32843"/>
                        <a14:foregroundMark x1="76087" y1="46078" x2="76087" y2="46078"/>
                        <a14:foregroundMark x1="65543" y1="58660" x2="65543" y2="58660"/>
                        <a14:foregroundMark x1="60978" y1="67484" x2="60978" y2="67484"/>
                        <a14:foregroundMark x1="60000" y1="61275" x2="60000" y2="61275"/>
                        <a14:foregroundMark x1="40761" y1="63889" x2="40761" y2="63889"/>
                        <a14:foregroundMark x1="40543" y1="52941" x2="40543" y2="52941"/>
                        <a14:foregroundMark x1="39891" y1="38072" x2="39891" y2="38072"/>
                        <a14:foregroundMark x1="29457" y1="42484" x2="29457" y2="42484"/>
                        <a14:foregroundMark x1="80109" y1="35458" x2="80109" y2="35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4" t="5738" r="8602" b="9579"/>
          <a:stretch/>
        </p:blipFill>
        <p:spPr bwMode="auto">
          <a:xfrm>
            <a:off x="597087" y="4249887"/>
            <a:ext cx="3557339" cy="22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E5FB841-08D6-62E0-31BC-BCB64D362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>
            <a:extLst>
              <a:ext uri="{FF2B5EF4-FFF2-40B4-BE49-F238E27FC236}">
                <a16:creationId xmlns:a16="http://schemas.microsoft.com/office/drawing/2014/main" id="{5E1BC416-626C-6CFF-C699-D488AF08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48" y="427155"/>
            <a:ext cx="7886700" cy="409557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/>
              <a:t>OBJETIVOS ESTRATEGICOS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8DC3231-0C13-898E-1349-0F828DD30434}"/>
              </a:ext>
            </a:extLst>
          </p:cNvPr>
          <p:cNvSpPr txBox="1"/>
          <p:nvPr/>
        </p:nvSpPr>
        <p:spPr>
          <a:xfrm>
            <a:off x="597086" y="1264801"/>
            <a:ext cx="5919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 startAt="3"/>
            </a:pPr>
            <a:r>
              <a:rPr lang="es-MX" sz="2000" dirty="0"/>
              <a:t>Desarrollar y fortalecer la gestión del talento humano mediante la implementación de programas de capacitación, bienestar y retención, promoviendo un equipo de trabajo competente, comprometido y motivado para brindar servicios de salud de alta calidad.</a:t>
            </a:r>
            <a:endParaRPr lang="es-CO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55CB6B-A7E2-4157-BDED-A563AB3ACDF1}"/>
              </a:ext>
            </a:extLst>
          </p:cNvPr>
          <p:cNvSpPr txBox="1"/>
          <p:nvPr/>
        </p:nvSpPr>
        <p:spPr>
          <a:xfrm>
            <a:off x="3431842" y="3325808"/>
            <a:ext cx="54059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Font typeface="+mj-lt"/>
              <a:buAutoNum type="arabicPeriod" startAt="4"/>
            </a:pPr>
            <a:r>
              <a:rPr lang="es-MX" sz="2000" dirty="0"/>
              <a:t>Fortalecer la solidez financiera de la institución mediante la optimización de costos, la diversificación de fuentes de ingresos y la mejora en la eficiencia operativa, garantizando la sostenibilidad económica y la calidad en la prestación de servicios de salud.</a:t>
            </a:r>
            <a:endParaRPr lang="es-CO" sz="20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2EF8452-B57C-7039-355D-C941FD821409}"/>
              </a:ext>
            </a:extLst>
          </p:cNvPr>
          <p:cNvSpPr/>
          <p:nvPr/>
        </p:nvSpPr>
        <p:spPr>
          <a:xfrm>
            <a:off x="0" y="6245890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48E1831-04A4-5AD5-0490-131A685BB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C18F906-1757-FD65-54AD-66515ADBB6CC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0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-25908"/>
            <a:ext cx="9144000" cy="777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5F73"/>
            </a:solidFill>
            <a:prstDash val="solid"/>
          </a:ln>
        </p:spPr>
        <p:txBody>
          <a:bodyPr/>
          <a:lstStyle/>
          <a:p>
            <a:endParaRPr lang="es-CO"/>
          </a:p>
        </p:txBody>
      </p:sp>
      <p:sp>
        <p:nvSpPr>
          <p:cNvPr id="3" name="Text 1"/>
          <p:cNvSpPr/>
          <p:nvPr/>
        </p:nvSpPr>
        <p:spPr>
          <a:xfrm>
            <a:off x="310896" y="-25908"/>
            <a:ext cx="841248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SERVICIOS OFERTADOS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384048" y="1757934"/>
            <a:ext cx="2011680" cy="868680"/>
          </a:xfrm>
          <a:prstGeom prst="rect">
            <a:avLst/>
          </a:prstGeom>
          <a:solidFill>
            <a:srgbClr val="005F73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r>
              <a:rPr lang="es-MX" dirty="0"/>
              <a:t>  y</a:t>
            </a:r>
            <a:endParaRPr lang="es-CO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1954530"/>
            <a:ext cx="457200" cy="4572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78408" y="1771650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Medicina General y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Especializada</a:t>
            </a:r>
            <a:endParaRPr lang="en-US" sz="1000" b="1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2450592" y="1771650"/>
            <a:ext cx="2011680" cy="868680"/>
          </a:xfrm>
          <a:prstGeom prst="rect">
            <a:avLst/>
          </a:prstGeom>
          <a:solidFill>
            <a:srgbClr val="005F73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954530"/>
            <a:ext cx="457200" cy="4572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108960" y="1771650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Urgencias 24h</a:t>
            </a:r>
            <a:endParaRPr lang="en-US" sz="1000" dirty="0"/>
          </a:p>
        </p:txBody>
      </p:sp>
      <p:sp>
        <p:nvSpPr>
          <p:cNvPr id="10" name="Shape 6"/>
          <p:cNvSpPr/>
          <p:nvPr/>
        </p:nvSpPr>
        <p:spPr>
          <a:xfrm>
            <a:off x="4581144" y="1771650"/>
            <a:ext cx="2011680" cy="868680"/>
          </a:xfrm>
          <a:prstGeom prst="rect">
            <a:avLst/>
          </a:prstGeom>
          <a:solidFill>
            <a:srgbClr val="005F73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pPr algn="ctr"/>
            <a:endParaRPr lang="es-MX" sz="1200" dirty="0">
              <a:solidFill>
                <a:schemeClr val="bg1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5239512" y="1771650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endParaRPr lang="en-US" sz="1000" dirty="0"/>
          </a:p>
        </p:txBody>
      </p:sp>
      <p:sp>
        <p:nvSpPr>
          <p:cNvPr id="13" name="Shape 8"/>
          <p:cNvSpPr/>
          <p:nvPr/>
        </p:nvSpPr>
        <p:spPr>
          <a:xfrm>
            <a:off x="6711696" y="1771650"/>
            <a:ext cx="2011680" cy="868680"/>
          </a:xfrm>
          <a:prstGeom prst="rect">
            <a:avLst/>
          </a:prstGeom>
          <a:solidFill>
            <a:srgbClr val="005F73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424" y="1954530"/>
            <a:ext cx="457200" cy="45720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370064" y="1771650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Cirugias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</a:t>
            </a:r>
            <a:endParaRPr lang="en-US" sz="1000" dirty="0"/>
          </a:p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Gineco-Obstetricia</a:t>
            </a:r>
          </a:p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General, Ortopedia,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Pediatrica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Urologica</a:t>
            </a:r>
            <a:endParaRPr lang="en-US" sz="1000" dirty="0"/>
          </a:p>
        </p:txBody>
      </p:sp>
      <p:sp>
        <p:nvSpPr>
          <p:cNvPr id="16" name="Shape 10"/>
          <p:cNvSpPr/>
          <p:nvPr/>
        </p:nvSpPr>
        <p:spPr>
          <a:xfrm>
            <a:off x="320040" y="2750058"/>
            <a:ext cx="2011680" cy="868680"/>
          </a:xfrm>
          <a:prstGeom prst="rect">
            <a:avLst/>
          </a:prstGeom>
          <a:solidFill>
            <a:srgbClr val="0A9396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68" y="2932938"/>
            <a:ext cx="457200" cy="45720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978408" y="2750058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Enfermería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Fisioterapia</a:t>
            </a:r>
            <a:endParaRPr lang="en-US" sz="1000" b="1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Trabajo Social</a:t>
            </a:r>
          </a:p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Psicologia</a:t>
            </a:r>
            <a:endParaRPr lang="en-US" sz="1000" b="1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Terapia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 Respiratoria</a:t>
            </a:r>
            <a:endParaRPr lang="en-US" sz="1000" dirty="0"/>
          </a:p>
        </p:txBody>
      </p:sp>
      <p:sp>
        <p:nvSpPr>
          <p:cNvPr id="19" name="Shape 12"/>
          <p:cNvSpPr/>
          <p:nvPr/>
        </p:nvSpPr>
        <p:spPr>
          <a:xfrm>
            <a:off x="2450592" y="2750058"/>
            <a:ext cx="2011680" cy="868680"/>
          </a:xfrm>
          <a:prstGeom prst="rect">
            <a:avLst/>
          </a:prstGeom>
          <a:solidFill>
            <a:srgbClr val="0A9396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320" y="2932938"/>
            <a:ext cx="457200" cy="457200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3108960" y="2750058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Consulta de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Medicina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Especializada</a:t>
            </a:r>
            <a:endParaRPr lang="en-US" sz="1000" dirty="0"/>
          </a:p>
        </p:txBody>
      </p:sp>
      <p:sp>
        <p:nvSpPr>
          <p:cNvPr id="22" name="Shape 14"/>
          <p:cNvSpPr/>
          <p:nvPr/>
        </p:nvSpPr>
        <p:spPr>
          <a:xfrm>
            <a:off x="4581144" y="2750058"/>
            <a:ext cx="2011680" cy="868680"/>
          </a:xfrm>
          <a:prstGeom prst="rect">
            <a:avLst/>
          </a:prstGeom>
          <a:solidFill>
            <a:srgbClr val="0A9396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 dirty="0"/>
          </a:p>
        </p:txBody>
      </p:sp>
      <p:sp>
        <p:nvSpPr>
          <p:cNvPr id="24" name="Text 15"/>
          <p:cNvSpPr/>
          <p:nvPr/>
        </p:nvSpPr>
        <p:spPr>
          <a:xfrm>
            <a:off x="5239512" y="2750058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Unidad Pre-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Tranfusional</a:t>
            </a:r>
            <a:endParaRPr lang="en-US" sz="1000" dirty="0"/>
          </a:p>
        </p:txBody>
      </p:sp>
      <p:sp>
        <p:nvSpPr>
          <p:cNvPr id="25" name="Shape 16"/>
          <p:cNvSpPr/>
          <p:nvPr/>
        </p:nvSpPr>
        <p:spPr>
          <a:xfrm>
            <a:off x="6702552" y="2753868"/>
            <a:ext cx="2011680" cy="868680"/>
          </a:xfrm>
          <a:prstGeom prst="rect">
            <a:avLst/>
          </a:prstGeom>
          <a:solidFill>
            <a:srgbClr val="0A9396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 dirty="0"/>
          </a:p>
        </p:txBody>
      </p:sp>
      <p:pic>
        <p:nvPicPr>
          <p:cNvPr id="26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7200" y="2951226"/>
            <a:ext cx="457200" cy="457200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7346864" y="2768346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Hospitalización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Especializada</a:t>
            </a:r>
            <a:endParaRPr lang="en-US" sz="1000" dirty="0"/>
          </a:p>
        </p:txBody>
      </p:sp>
      <p:sp>
        <p:nvSpPr>
          <p:cNvPr id="28" name="Shape 18"/>
          <p:cNvSpPr/>
          <p:nvPr/>
        </p:nvSpPr>
        <p:spPr>
          <a:xfrm>
            <a:off x="320040" y="3728466"/>
            <a:ext cx="2011680" cy="868680"/>
          </a:xfrm>
          <a:prstGeom prst="rect">
            <a:avLst/>
          </a:prstGeom>
          <a:solidFill>
            <a:srgbClr val="005F73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29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768" y="3911346"/>
            <a:ext cx="457200" cy="457200"/>
          </a:xfrm>
          <a:prstGeom prst="rect">
            <a:avLst/>
          </a:prstGeom>
        </p:spPr>
      </p:pic>
      <p:sp>
        <p:nvSpPr>
          <p:cNvPr id="30" name="Text 19"/>
          <p:cNvSpPr/>
          <p:nvPr/>
        </p:nvSpPr>
        <p:spPr>
          <a:xfrm>
            <a:off x="978408" y="3728466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Laboratorio Clínico</a:t>
            </a:r>
            <a:endParaRPr lang="en-US" sz="1000" dirty="0"/>
          </a:p>
        </p:txBody>
      </p:sp>
      <p:sp>
        <p:nvSpPr>
          <p:cNvPr id="31" name="Shape 20"/>
          <p:cNvSpPr/>
          <p:nvPr/>
        </p:nvSpPr>
        <p:spPr>
          <a:xfrm>
            <a:off x="2450592" y="3728466"/>
            <a:ext cx="2011680" cy="868680"/>
          </a:xfrm>
          <a:prstGeom prst="rect">
            <a:avLst/>
          </a:prstGeom>
          <a:solidFill>
            <a:srgbClr val="005F73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33" name="Text 21"/>
          <p:cNvSpPr/>
          <p:nvPr/>
        </p:nvSpPr>
        <p:spPr>
          <a:xfrm>
            <a:off x="3108960" y="3728466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Rayos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X</a:t>
            </a:r>
          </a:p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Ecografías</a:t>
            </a:r>
            <a:endParaRPr lang="en-US" sz="1000" b="1" dirty="0">
              <a:solidFill>
                <a:srgbClr val="FFFFF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Tomografias</a:t>
            </a:r>
            <a:endParaRPr lang="en-US" sz="1000" dirty="0"/>
          </a:p>
        </p:txBody>
      </p:sp>
      <p:sp>
        <p:nvSpPr>
          <p:cNvPr id="34" name="Shape 22"/>
          <p:cNvSpPr/>
          <p:nvPr/>
        </p:nvSpPr>
        <p:spPr>
          <a:xfrm>
            <a:off x="4581144" y="3728466"/>
            <a:ext cx="2011680" cy="868680"/>
          </a:xfrm>
          <a:prstGeom prst="rect">
            <a:avLst/>
          </a:prstGeom>
          <a:solidFill>
            <a:srgbClr val="005F73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35" name="Image 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0872" y="3911346"/>
            <a:ext cx="457200" cy="457200"/>
          </a:xfrm>
          <a:prstGeom prst="rect">
            <a:avLst/>
          </a:prstGeom>
        </p:spPr>
      </p:pic>
      <p:sp>
        <p:nvSpPr>
          <p:cNvPr id="36" name="Text 23"/>
          <p:cNvSpPr/>
          <p:nvPr/>
        </p:nvSpPr>
        <p:spPr>
          <a:xfrm>
            <a:off x="5239512" y="3728466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Servicio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Farmaceutico</a:t>
            </a:r>
            <a:endParaRPr lang="en-US" sz="1000" dirty="0"/>
          </a:p>
        </p:txBody>
      </p:sp>
      <p:sp>
        <p:nvSpPr>
          <p:cNvPr id="37" name="Shape 24"/>
          <p:cNvSpPr/>
          <p:nvPr/>
        </p:nvSpPr>
        <p:spPr>
          <a:xfrm>
            <a:off x="6711696" y="3728466"/>
            <a:ext cx="2011680" cy="868680"/>
          </a:xfrm>
          <a:prstGeom prst="rect">
            <a:avLst/>
          </a:prstGeom>
          <a:solidFill>
            <a:srgbClr val="005F73"/>
          </a:solidFill>
          <a:ln w="12700">
            <a:solidFill>
              <a:srgbClr val="005F73"/>
            </a:solidFill>
            <a:prstDash val="solid"/>
          </a:ln>
          <a:effectLst>
            <a:outerShdw blurRad="101600" dist="38100" dir="8100000" algn="bl" rotWithShape="0">
              <a:srgbClr val="000000">
                <a:alpha val="18000"/>
              </a:srgb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38" name="Image 1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24" y="3911346"/>
            <a:ext cx="457200" cy="457200"/>
          </a:xfrm>
          <a:prstGeom prst="rect">
            <a:avLst/>
          </a:prstGeom>
        </p:spPr>
      </p:pic>
      <p:sp>
        <p:nvSpPr>
          <p:cNvPr id="39" name="Text 25"/>
          <p:cNvSpPr/>
          <p:nvPr/>
        </p:nvSpPr>
        <p:spPr>
          <a:xfrm>
            <a:off x="7370064" y="3728466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Transporte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Asistencial</a:t>
            </a:r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Medicalizado</a:t>
            </a:r>
            <a:endParaRPr lang="en-US" sz="1000" dirty="0"/>
          </a:p>
        </p:txBody>
      </p:sp>
      <p:sp>
        <p:nvSpPr>
          <p:cNvPr id="43" name="Text 17">
            <a:extLst>
              <a:ext uri="{FF2B5EF4-FFF2-40B4-BE49-F238E27FC236}">
                <a16:creationId xmlns:a16="http://schemas.microsoft.com/office/drawing/2014/main" id="{BB37EAA3-6414-C5ED-8F6F-2BFAAE68D313}"/>
              </a:ext>
            </a:extLst>
          </p:cNvPr>
          <p:cNvSpPr/>
          <p:nvPr/>
        </p:nvSpPr>
        <p:spPr>
          <a:xfrm>
            <a:off x="5321808" y="1771650"/>
            <a:ext cx="1298448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Unidad de Cuidados Intensivos adultos</a:t>
            </a:r>
            <a:endParaRPr lang="en-US" sz="1000" dirty="0"/>
          </a:p>
        </p:txBody>
      </p:sp>
      <p:pic>
        <p:nvPicPr>
          <p:cNvPr id="46" name="Picture 4" descr="sólido negro icono para hospitalización 44270882 Vector en Vecteezy">
            <a:extLst>
              <a:ext uri="{FF2B5EF4-FFF2-40B4-BE49-F238E27FC236}">
                <a16:creationId xmlns:a16="http://schemas.microsoft.com/office/drawing/2014/main" id="{8528F90F-3F6A-6BC5-A301-E7A0DF7E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0813" y1="28878" x2="20813" y2="28878"/>
                        <a14:foregroundMark x1="75439" y1="40306" x2="75439" y2="40306"/>
                        <a14:backgroundMark x1="75439" y1="62653" x2="75439" y2="6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68" y="1887514"/>
            <a:ext cx="676582" cy="5287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Picture 10" descr="icono de línea de laboratorio 14812318 Vector en Vecteezy">
            <a:extLst>
              <a:ext uri="{FF2B5EF4-FFF2-40B4-BE49-F238E27FC236}">
                <a16:creationId xmlns:a16="http://schemas.microsoft.com/office/drawing/2014/main" id="{247248E9-466B-CC64-5F21-CB9A34ED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0" b="97755" l="1020" r="98673">
                        <a14:foregroundMark x1="15000" y1="40306" x2="15000" y2="40306"/>
                        <a14:foregroundMark x1="68878" y1="39286" x2="68878" y2="3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60" y="2902498"/>
            <a:ext cx="487640" cy="4876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Picture 2" descr="7.900+ Tomografias Ilustraciones de Stock, gráficos vectoriales libres de  derechos y clip art - iStock | Tomografia médica, Radiografias">
            <a:extLst>
              <a:ext uri="{FF2B5EF4-FFF2-40B4-BE49-F238E27FC236}">
                <a16:creationId xmlns:a16="http://schemas.microsoft.com/office/drawing/2014/main" id="{6C216727-922C-2DAA-581B-7DACCF6E0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5033" b="86111" l="17157" r="81373">
                        <a14:foregroundMark x1="21569" y1="56863" x2="21569" y2="56863"/>
                        <a14:foregroundMark x1="49183" y1="26471" x2="49183" y2="26471"/>
                        <a14:foregroundMark x1="50000" y1="22386" x2="50000" y2="22386"/>
                        <a14:foregroundMark x1="25163" y1="48856" x2="25163" y2="48856"/>
                        <a14:foregroundMark x1="25327" y1="44771" x2="25327" y2="44771"/>
                        <a14:foregroundMark x1="29085" y1="45098" x2="29085" y2="45098"/>
                        <a14:foregroundMark x1="29085" y1="48856" x2="29085" y2="48856"/>
                        <a14:backgroundMark x1="28922" y1="36601" x2="28922" y2="36601"/>
                        <a14:backgroundMark x1="37908" y1="40686" x2="37908" y2="40686"/>
                        <a14:backgroundMark x1="49183" y1="43627" x2="49183" y2="43627"/>
                        <a14:backgroundMark x1="47712" y1="62418" x2="47712" y2="62418"/>
                        <a14:backgroundMark x1="49510" y1="74346" x2="49510" y2="74346"/>
                        <a14:backgroundMark x1="50980" y1="79412" x2="50980" y2="79412"/>
                        <a14:backgroundMark x1="57680" y1="74020" x2="57680" y2="7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15370" r="18443" b="14218"/>
          <a:stretch/>
        </p:blipFill>
        <p:spPr bwMode="auto">
          <a:xfrm>
            <a:off x="2536344" y="3847501"/>
            <a:ext cx="533583" cy="5848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4B309542-8D8E-95D1-B0BD-FE0203874CEB}"/>
              </a:ext>
            </a:extLst>
          </p:cNvPr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542F08FA-9D9D-E259-6570-3E2C96DCD7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450321CC-B0BD-697D-EEE7-A372F61DC69C}"/>
              </a:ext>
            </a:extLst>
          </p:cNvPr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AA857812-6702-2246-067F-67D0D08BFB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373380" cy="7174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244" y="355147"/>
            <a:ext cx="1943576" cy="91361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28" y="980728"/>
            <a:ext cx="5650992" cy="1207509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CONTRATACION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0" y="6237312"/>
            <a:ext cx="9144000" cy="62068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www.esesanvicentedepauldelorica.gov.co					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88889" l="3150" r="94488">
                        <a14:foregroundMark x1="9449" y1="29630" x2="9449" y2="2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6381328"/>
            <a:ext cx="779854" cy="331592"/>
          </a:xfrm>
          <a:prstGeom prst="rect">
            <a:avLst/>
          </a:prstGeom>
        </p:spPr>
      </p:pic>
      <p:pic>
        <p:nvPicPr>
          <p:cNvPr id="10244" name="Picture 4" descr="Icono de contrato | Vector Premium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9" b="100000" l="799" r="100000">
                        <a14:foregroundMark x1="50160" y1="28754" x2="50160" y2="28754"/>
                        <a14:foregroundMark x1="45048" y1="38179" x2="45048" y2="38179"/>
                        <a14:foregroundMark x1="41214" y1="49201" x2="41214" y2="49201"/>
                        <a14:foregroundMark x1="25719" y1="35783" x2="25719" y2="35783"/>
                        <a14:foregroundMark x1="22843" y1="34026" x2="22843" y2="34026"/>
                        <a14:foregroundMark x1="58147" y1="34185" x2="58147" y2="34185"/>
                        <a14:foregroundMark x1="66933" y1="42812" x2="66933" y2="42812"/>
                        <a14:foregroundMark x1="71246" y1="44089" x2="71246" y2="44089"/>
                        <a14:foregroundMark x1="57508" y1="52716" x2="57508" y2="52716"/>
                        <a14:foregroundMark x1="55272" y1="57348" x2="55272" y2="57348"/>
                        <a14:foregroundMark x1="45687" y1="61502" x2="45687" y2="61502"/>
                        <a14:foregroundMark x1="35942" y1="61821" x2="35942" y2="61821"/>
                        <a14:foregroundMark x1="45847" y1="68850" x2="45847" y2="68850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132856"/>
            <a:ext cx="3816423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838785" y="6317938"/>
            <a:ext cx="2162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chemeClr val="bg1"/>
                </a:solidFill>
              </a:rPr>
              <a:t>#</a:t>
            </a:r>
            <a:r>
              <a:rPr lang="es-MX" sz="1400" b="1" i="1" dirty="0">
                <a:solidFill>
                  <a:schemeClr val="bg1"/>
                </a:solidFill>
              </a:rPr>
              <a:t>TuSaludNuestraPrioridad</a:t>
            </a:r>
            <a:r>
              <a:rPr lang="es-MX" sz="2000" i="1" dirty="0">
                <a:solidFill>
                  <a:schemeClr val="bg1"/>
                </a:solidFill>
              </a:rPr>
              <a:t> </a:t>
            </a:r>
            <a:endParaRPr lang="es-CO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684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7432</TotalTime>
  <Words>2664</Words>
  <Application>Microsoft Office PowerPoint</Application>
  <PresentationFormat>Presentación en pantalla (4:3)</PresentationFormat>
  <Paragraphs>514</Paragraphs>
  <Slides>64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80" baseType="lpstr">
      <vt:lpstr>Aptos</vt:lpstr>
      <vt:lpstr>Aptos Narrow</vt:lpstr>
      <vt:lpstr>Arial</vt:lpstr>
      <vt:lpstr>Arial Black</vt:lpstr>
      <vt:lpstr>Arial Narrow</vt:lpstr>
      <vt:lpstr>Calibri</vt:lpstr>
      <vt:lpstr>Calibri Light</vt:lpstr>
      <vt:lpstr>Century Gothic</vt:lpstr>
      <vt:lpstr>Franklin Gothic Book</vt:lpstr>
      <vt:lpstr>Gotham</vt:lpstr>
      <vt:lpstr>Times New Roman</vt:lpstr>
      <vt:lpstr>Vladimir Script</vt:lpstr>
      <vt:lpstr>Volkswagen Serial</vt:lpstr>
      <vt:lpstr>Wingdings</vt:lpstr>
      <vt:lpstr>Tema de Office</vt:lpstr>
      <vt:lpstr>Worksheet</vt:lpstr>
      <vt:lpstr>  </vt:lpstr>
      <vt:lpstr>  </vt:lpstr>
      <vt:lpstr>Quienes somos?</vt:lpstr>
      <vt:lpstr>Presentación de PowerPoint</vt:lpstr>
      <vt:lpstr>Presentación de PowerPoint</vt:lpstr>
      <vt:lpstr>OBJETIVOS ESTRATEGICOS</vt:lpstr>
      <vt:lpstr>OBJETIVOS ESTRATEGICOS</vt:lpstr>
      <vt:lpstr>Presentación de PowerPoint</vt:lpstr>
      <vt:lpstr>CONTRATACION</vt:lpstr>
      <vt:lpstr>Presentación de PowerPoint</vt:lpstr>
      <vt:lpstr>Presentación de PowerPoint</vt:lpstr>
      <vt:lpstr>Presentación de PowerPoint</vt:lpstr>
      <vt:lpstr>INDICADORES DE CALIDAD</vt:lpstr>
      <vt:lpstr>INDICADORES </vt:lpstr>
      <vt:lpstr>INDICADORES </vt:lpstr>
      <vt:lpstr>INDICADORES </vt:lpstr>
      <vt:lpstr>INDICADORES </vt:lpstr>
      <vt:lpstr>CICLO DE PREPARACIÓN PARA LA ACREDITACIÓN</vt:lpstr>
      <vt:lpstr>ACTIVIDADES DE SALUD PUBLICA</vt:lpstr>
      <vt:lpstr>EVENTOS PRESENTADOS</vt:lpstr>
      <vt:lpstr>COMPORTAMIENTO SEGÚN EDAD</vt:lpstr>
      <vt:lpstr>COMPORTAMIENTO /MES</vt:lpstr>
      <vt:lpstr>COMPORTAMIENTO DE LA MORTALIDAD EN LOS EVENTOS DE INTERES EN  SALUD PUBLICA </vt:lpstr>
      <vt:lpstr>INDICADORES ASISTENCIALES</vt:lpstr>
      <vt:lpstr>Presentación de PowerPoint</vt:lpstr>
      <vt:lpstr>Presentación de PowerPoint</vt:lpstr>
      <vt:lpstr>PERFIL EPIDEMIOLOGICO  2024 Y 2025 DIEZ PRIMERAS CAUSAS</vt:lpstr>
      <vt:lpstr>Presentación de PowerPoint</vt:lpstr>
      <vt:lpstr>Presentación de PowerPoint</vt:lpstr>
      <vt:lpstr>Presentación de PowerPoint</vt:lpstr>
      <vt:lpstr>ASPECTOS FINANCIEROS  Y  PRESUPUESTALES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EQUIPO BÁSICO ESPECIALIZADO-  ESE HOSPITAL SAN VICENTE DE PAUL  (RESOLUCIÓN 1682 DE 19 DE AGOSTO  2025) </vt:lpstr>
      <vt:lpstr>CONFORMACIÓN DE EQUIPO BÁSICO ESPECIALIZADOS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a51019</cp:lastModifiedBy>
  <cp:revision>335</cp:revision>
  <dcterms:created xsi:type="dcterms:W3CDTF">2017-06-28T21:06:19Z</dcterms:created>
  <dcterms:modified xsi:type="dcterms:W3CDTF">2026-05-29T02:15:10Z</dcterms:modified>
</cp:coreProperties>
</file>