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89" r:id="rId4"/>
    <p:sldId id="288" r:id="rId5"/>
    <p:sldId id="292" r:id="rId6"/>
    <p:sldId id="293" r:id="rId7"/>
    <p:sldId id="294" r:id="rId8"/>
    <p:sldId id="295" r:id="rId9"/>
    <p:sldId id="258" r:id="rId10"/>
    <p:sldId id="267" r:id="rId11"/>
    <p:sldId id="279"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3" autoAdjust="0"/>
    <p:restoredTop sz="94669" autoAdjust="0"/>
  </p:normalViewPr>
  <p:slideViewPr>
    <p:cSldViewPr>
      <p:cViewPr>
        <p:scale>
          <a:sx n="60" d="100"/>
          <a:sy n="60" d="100"/>
        </p:scale>
        <p:origin x="-2244" y="-6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5809391056107429E-2"/>
          <c:y val="0.16236133603866892"/>
          <c:w val="0.94548877509419094"/>
          <c:h val="0.70448080514758349"/>
        </c:manualLayout>
      </c:layout>
      <c:bar3DChart>
        <c:barDir val="col"/>
        <c:grouping val="clustered"/>
        <c:varyColors val="0"/>
        <c:ser>
          <c:idx val="0"/>
          <c:order val="0"/>
          <c:spPr>
            <a:scene3d>
              <a:camera prst="orthographicFront"/>
              <a:lightRig rig="threePt" dir="t"/>
            </a:scene3d>
            <a:sp3d>
              <a:bevelT w="152400" h="50800" prst="softRound"/>
              <a:bevelB prst="angle"/>
              <a:contourClr>
                <a:srgbClr val="000000"/>
              </a:contourClr>
            </a:sp3d>
          </c:spPr>
          <c:invertIfNegative val="0"/>
          <c:dLbls>
            <c:dLbl>
              <c:idx val="0"/>
              <c:layout/>
              <c:tx>
                <c:rich>
                  <a:bodyPr/>
                  <a:lstStyle/>
                  <a:p>
                    <a:r>
                      <a:rPr lang="en-US" dirty="0" smtClean="0"/>
                      <a:t>38</a:t>
                    </a:r>
                    <a:endParaRPr lang="en-US" dirty="0"/>
                  </a:p>
                </c:rich>
              </c:tx>
              <c:showLegendKey val="0"/>
              <c:showVal val="1"/>
              <c:showCatName val="0"/>
              <c:showSerName val="0"/>
              <c:showPercent val="0"/>
              <c:showBubbleSize val="0"/>
            </c:dLbl>
            <c:dLbl>
              <c:idx val="1"/>
              <c:layout/>
              <c:tx>
                <c:rich>
                  <a:bodyPr/>
                  <a:lstStyle/>
                  <a:p>
                    <a:r>
                      <a:rPr lang="en-US" smtClean="0"/>
                      <a:t>28</a:t>
                    </a:r>
                    <a:endParaRPr lang="en-US"/>
                  </a:p>
                </c:rich>
              </c:tx>
              <c:showLegendKey val="0"/>
              <c:showVal val="1"/>
              <c:showCatName val="0"/>
              <c:showSerName val="0"/>
              <c:showPercent val="0"/>
              <c:showBubbleSize val="0"/>
            </c:dLbl>
            <c:dLbl>
              <c:idx val="2"/>
              <c:layout/>
              <c:tx>
                <c:rich>
                  <a:bodyPr/>
                  <a:lstStyle/>
                  <a:p>
                    <a:r>
                      <a:rPr lang="en-US" smtClean="0"/>
                      <a:t>23</a:t>
                    </a:r>
                    <a:endParaRPr lang="en-US"/>
                  </a:p>
                </c:rich>
              </c:tx>
              <c:showLegendKey val="0"/>
              <c:showVal val="1"/>
              <c:showCatName val="0"/>
              <c:showSerName val="0"/>
              <c:showPercent val="0"/>
              <c:showBubbleSize val="0"/>
            </c:dLbl>
            <c:dLbl>
              <c:idx val="3"/>
              <c:layout/>
              <c:tx>
                <c:rich>
                  <a:bodyPr/>
                  <a:lstStyle/>
                  <a:p>
                    <a:r>
                      <a:rPr lang="en-US" smtClean="0"/>
                      <a:t>35</a:t>
                    </a:r>
                    <a:endParaRPr lang="en-US"/>
                  </a:p>
                </c:rich>
              </c:tx>
              <c:showLegendKey val="0"/>
              <c:showVal val="1"/>
              <c:showCatName val="0"/>
              <c:showSerName val="0"/>
              <c:showPercent val="0"/>
              <c:showBubbleSize val="0"/>
            </c:dLbl>
            <c:dLbl>
              <c:idx val="4"/>
              <c:layout/>
              <c:tx>
                <c:rich>
                  <a:bodyPr/>
                  <a:lstStyle/>
                  <a:p>
                    <a:r>
                      <a:rPr lang="en-US" smtClean="0"/>
                      <a:t>37</a:t>
                    </a:r>
                    <a:endParaRPr lang="en-US"/>
                  </a:p>
                </c:rich>
              </c:tx>
              <c:showLegendKey val="0"/>
              <c:showVal val="1"/>
              <c:showCatName val="0"/>
              <c:showSerName val="0"/>
              <c:showPercent val="0"/>
              <c:showBubbleSize val="0"/>
            </c:dLbl>
            <c:dLbl>
              <c:idx val="5"/>
              <c:layout/>
              <c:tx>
                <c:rich>
                  <a:bodyPr/>
                  <a:lstStyle/>
                  <a:p>
                    <a:r>
                      <a:rPr lang="en-US" smtClean="0"/>
                      <a:t>38</a:t>
                    </a:r>
                    <a:endParaRPr lang="en-US"/>
                  </a:p>
                </c:rich>
              </c:tx>
              <c:showLegendKey val="0"/>
              <c:showVal val="1"/>
              <c:showCatName val="0"/>
              <c:showSerName val="0"/>
              <c:showPercent val="0"/>
              <c:showBubbleSize val="0"/>
            </c:dLbl>
            <c:dLbl>
              <c:idx val="6"/>
              <c:layout/>
              <c:tx>
                <c:rich>
                  <a:bodyPr/>
                  <a:lstStyle/>
                  <a:p>
                    <a:r>
                      <a:rPr lang="en-US" smtClean="0"/>
                      <a:t>61</a:t>
                    </a:r>
                    <a:endParaRPr lang="en-US"/>
                  </a:p>
                </c:rich>
              </c:tx>
              <c:showLegendKey val="0"/>
              <c:showVal val="1"/>
              <c:showCatName val="0"/>
              <c:showSerName val="0"/>
              <c:showPercent val="0"/>
              <c:showBubbleSize val="0"/>
            </c:dLbl>
            <c:dLbl>
              <c:idx val="7"/>
              <c:layout/>
              <c:tx>
                <c:rich>
                  <a:bodyPr/>
                  <a:lstStyle/>
                  <a:p>
                    <a:r>
                      <a:rPr lang="en-US" smtClean="0"/>
                      <a:t>53</a:t>
                    </a:r>
                    <a:endParaRPr lang="en-US"/>
                  </a:p>
                </c:rich>
              </c:tx>
              <c:showLegendKey val="0"/>
              <c:showVal val="1"/>
              <c:showCatName val="0"/>
              <c:showSerName val="0"/>
              <c:showPercent val="0"/>
              <c:showBubbleSize val="0"/>
            </c:dLbl>
            <c:spPr>
              <a:noFill/>
              <a:ln>
                <a:noFill/>
              </a:ln>
              <a:effectLst/>
            </c:spPr>
            <c:txPr>
              <a:bodyPr/>
              <a:lstStyle/>
              <a:p>
                <a:pPr algn="just">
                  <a:defRPr sz="1400" b="1"/>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Hoja1!$A$1:$A$8</c:f>
              <c:strCache>
                <c:ptCount val="8"/>
                <c:pt idx="0">
                  <c:v>ENERO</c:v>
                </c:pt>
                <c:pt idx="1">
                  <c:v>FEBRERO</c:v>
                </c:pt>
                <c:pt idx="2">
                  <c:v>MARZO</c:v>
                </c:pt>
                <c:pt idx="3">
                  <c:v>ABRIL</c:v>
                </c:pt>
                <c:pt idx="4">
                  <c:v>MAYO</c:v>
                </c:pt>
                <c:pt idx="5">
                  <c:v>JUNIO</c:v>
                </c:pt>
                <c:pt idx="6">
                  <c:v>JULIO</c:v>
                </c:pt>
                <c:pt idx="7">
                  <c:v>AGOSTO</c:v>
                </c:pt>
              </c:strCache>
            </c:strRef>
          </c:cat>
          <c:val>
            <c:numRef>
              <c:f>Hoja1!$B$1:$B$8</c:f>
              <c:numCache>
                <c:formatCode>General</c:formatCode>
                <c:ptCount val="8"/>
                <c:pt idx="0">
                  <c:v>41</c:v>
                </c:pt>
                <c:pt idx="1">
                  <c:v>38</c:v>
                </c:pt>
                <c:pt idx="2">
                  <c:v>50</c:v>
                </c:pt>
                <c:pt idx="3">
                  <c:v>42</c:v>
                </c:pt>
                <c:pt idx="4">
                  <c:v>27</c:v>
                </c:pt>
                <c:pt idx="5">
                  <c:v>28</c:v>
                </c:pt>
                <c:pt idx="6">
                  <c:v>16</c:v>
                </c:pt>
                <c:pt idx="7">
                  <c:v>37</c:v>
                </c:pt>
              </c:numCache>
            </c:numRef>
          </c:val>
          <c:extLst xmlns:c16r2="http://schemas.microsoft.com/office/drawing/2015/06/chart">
            <c:ext xmlns:c16="http://schemas.microsoft.com/office/drawing/2014/chart" uri="{C3380CC4-5D6E-409C-BE32-E72D297353CC}">
              <c16:uniqueId val="{00000000-56FD-4484-B6CB-E0FD50083C84}"/>
            </c:ext>
          </c:extLst>
        </c:ser>
        <c:dLbls>
          <c:showLegendKey val="0"/>
          <c:showVal val="0"/>
          <c:showCatName val="0"/>
          <c:showSerName val="0"/>
          <c:showPercent val="0"/>
          <c:showBubbleSize val="0"/>
        </c:dLbls>
        <c:gapWidth val="72"/>
        <c:shape val="box"/>
        <c:axId val="300282240"/>
        <c:axId val="300283776"/>
        <c:axId val="0"/>
      </c:bar3DChart>
      <c:catAx>
        <c:axId val="300282240"/>
        <c:scaling>
          <c:orientation val="minMax"/>
        </c:scaling>
        <c:delete val="0"/>
        <c:axPos val="b"/>
        <c:numFmt formatCode="General" sourceLinked="0"/>
        <c:majorTickMark val="out"/>
        <c:minorTickMark val="none"/>
        <c:tickLblPos val="nextTo"/>
        <c:txPr>
          <a:bodyPr/>
          <a:lstStyle/>
          <a:p>
            <a:pPr>
              <a:defRPr b="1"/>
            </a:pPr>
            <a:endParaRPr lang="es-CO"/>
          </a:p>
        </c:txPr>
        <c:crossAx val="300283776"/>
        <c:crosses val="autoZero"/>
        <c:auto val="1"/>
        <c:lblAlgn val="ctr"/>
        <c:lblOffset val="100"/>
        <c:noMultiLvlLbl val="0"/>
      </c:catAx>
      <c:valAx>
        <c:axId val="300283776"/>
        <c:scaling>
          <c:orientation val="minMax"/>
        </c:scaling>
        <c:delete val="1"/>
        <c:axPos val="l"/>
        <c:numFmt formatCode="General" sourceLinked="1"/>
        <c:majorTickMark val="out"/>
        <c:minorTickMark val="none"/>
        <c:tickLblPos val="nextTo"/>
        <c:crossAx val="300282240"/>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6703525964579873E-2"/>
          <c:y val="0.18607323817143179"/>
          <c:w val="0.94659294807084027"/>
          <c:h val="0.65748761351355145"/>
        </c:manualLayout>
      </c:layout>
      <c:bar3D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20400000"/>
              </a:lightRig>
            </a:scene3d>
            <a:sp3d>
              <a:bevelT w="41275" h="19050"/>
              <a:contourClr>
                <a:srgbClr val="000000"/>
              </a:contourClr>
            </a:sp3d>
          </c:spPr>
          <c:invertIfNegative val="0"/>
          <c:dLbls>
            <c:dLbl>
              <c:idx val="0"/>
              <c:layout/>
              <c:tx>
                <c:rich>
                  <a:bodyPr/>
                  <a:lstStyle/>
                  <a:p>
                    <a:r>
                      <a:rPr lang="en-US" smtClean="0"/>
                      <a:t>177</a:t>
                    </a:r>
                    <a:endParaRPr lang="en-US"/>
                  </a:p>
                </c:rich>
              </c:tx>
              <c:showLegendKey val="0"/>
              <c:showVal val="1"/>
              <c:showCatName val="0"/>
              <c:showSerName val="0"/>
              <c:showPercent val="0"/>
              <c:showBubbleSize val="0"/>
            </c:dLbl>
            <c:dLbl>
              <c:idx val="1"/>
              <c:layout/>
              <c:tx>
                <c:rich>
                  <a:bodyPr/>
                  <a:lstStyle/>
                  <a:p>
                    <a:r>
                      <a:rPr lang="en-US" smtClean="0"/>
                      <a:t>162</a:t>
                    </a:r>
                    <a:endParaRPr lang="en-US"/>
                  </a:p>
                </c:rich>
              </c:tx>
              <c:showLegendKey val="0"/>
              <c:showVal val="1"/>
              <c:showCatName val="0"/>
              <c:showSerName val="0"/>
              <c:showPercent val="0"/>
              <c:showBubbleSize val="0"/>
            </c:dLbl>
            <c:dLbl>
              <c:idx val="2"/>
              <c:layout/>
              <c:tx>
                <c:rich>
                  <a:bodyPr/>
                  <a:lstStyle/>
                  <a:p>
                    <a:r>
                      <a:rPr lang="en-US" smtClean="0"/>
                      <a:t>157</a:t>
                    </a:r>
                    <a:endParaRPr lang="en-US"/>
                  </a:p>
                </c:rich>
              </c:tx>
              <c:showLegendKey val="0"/>
              <c:showVal val="1"/>
              <c:showCatName val="0"/>
              <c:showSerName val="0"/>
              <c:showPercent val="0"/>
              <c:showBubbleSize val="0"/>
            </c:dLbl>
            <c:dLbl>
              <c:idx val="3"/>
              <c:layout/>
              <c:tx>
                <c:rich>
                  <a:bodyPr/>
                  <a:lstStyle/>
                  <a:p>
                    <a:r>
                      <a:rPr lang="en-US" smtClean="0"/>
                      <a:t>185</a:t>
                    </a:r>
                    <a:endParaRPr lang="en-US"/>
                  </a:p>
                </c:rich>
              </c:tx>
              <c:showLegendKey val="0"/>
              <c:showVal val="1"/>
              <c:showCatName val="0"/>
              <c:showSerName val="0"/>
              <c:showPercent val="0"/>
              <c:showBubbleSize val="0"/>
            </c:dLbl>
            <c:dLbl>
              <c:idx val="4"/>
              <c:layout/>
              <c:tx>
                <c:rich>
                  <a:bodyPr/>
                  <a:lstStyle/>
                  <a:p>
                    <a:r>
                      <a:rPr lang="en-US" smtClean="0"/>
                      <a:t>186</a:t>
                    </a:r>
                    <a:endParaRPr lang="en-US"/>
                  </a:p>
                </c:rich>
              </c:tx>
              <c:showLegendKey val="0"/>
              <c:showVal val="1"/>
              <c:showCatName val="0"/>
              <c:showSerName val="0"/>
              <c:showPercent val="0"/>
              <c:showBubbleSize val="0"/>
            </c:dLbl>
            <c:dLbl>
              <c:idx val="5"/>
              <c:layout/>
              <c:tx>
                <c:rich>
                  <a:bodyPr/>
                  <a:lstStyle/>
                  <a:p>
                    <a:r>
                      <a:rPr lang="en-US" smtClean="0"/>
                      <a:t>135</a:t>
                    </a:r>
                    <a:endParaRPr lang="en-US"/>
                  </a:p>
                </c:rich>
              </c:tx>
              <c:showLegendKey val="0"/>
              <c:showVal val="1"/>
              <c:showCatName val="0"/>
              <c:showSerName val="0"/>
              <c:showPercent val="0"/>
              <c:showBubbleSize val="0"/>
            </c:dLbl>
            <c:dLbl>
              <c:idx val="6"/>
              <c:layout/>
              <c:tx>
                <c:rich>
                  <a:bodyPr/>
                  <a:lstStyle/>
                  <a:p>
                    <a:r>
                      <a:rPr lang="en-US" smtClean="0"/>
                      <a:t>162</a:t>
                    </a:r>
                    <a:endParaRPr lang="en-US"/>
                  </a:p>
                </c:rich>
              </c:tx>
              <c:showLegendKey val="0"/>
              <c:showVal val="1"/>
              <c:showCatName val="0"/>
              <c:showSerName val="0"/>
              <c:showPercent val="0"/>
              <c:showBubbleSize val="0"/>
            </c:dLbl>
            <c:dLbl>
              <c:idx val="7"/>
              <c:layout/>
              <c:tx>
                <c:rich>
                  <a:bodyPr/>
                  <a:lstStyle/>
                  <a:p>
                    <a:r>
                      <a:rPr lang="en-US" smtClean="0"/>
                      <a:t>148</a:t>
                    </a:r>
                    <a:endParaRPr lang="en-US"/>
                  </a:p>
                </c:rich>
              </c:tx>
              <c:showLegendKey val="0"/>
              <c:showVal val="1"/>
              <c:showCatName val="0"/>
              <c:showSerName val="0"/>
              <c:showPercent val="0"/>
              <c:showBubbleSize val="0"/>
            </c:dLbl>
            <c:spPr>
              <a:noFill/>
              <a:ln>
                <a:noFill/>
              </a:ln>
              <a:effectLst/>
            </c:spPr>
            <c:txPr>
              <a:bodyPr/>
              <a:lstStyle/>
              <a:p>
                <a:pPr algn="just">
                  <a:defRPr sz="1200" b="1"/>
                </a:pPr>
                <a:endParaRPr lang="es-C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Hoja1!$A$13:$A$20</c:f>
              <c:strCache>
                <c:ptCount val="8"/>
                <c:pt idx="0">
                  <c:v>ENERO</c:v>
                </c:pt>
                <c:pt idx="1">
                  <c:v>FEBRERO</c:v>
                </c:pt>
                <c:pt idx="2">
                  <c:v>MARZO</c:v>
                </c:pt>
                <c:pt idx="3">
                  <c:v>ABRIL</c:v>
                </c:pt>
                <c:pt idx="4">
                  <c:v>MAYO</c:v>
                </c:pt>
                <c:pt idx="5">
                  <c:v>JUNIO</c:v>
                </c:pt>
                <c:pt idx="6">
                  <c:v>JULIO</c:v>
                </c:pt>
                <c:pt idx="7">
                  <c:v>AGOSTO</c:v>
                </c:pt>
              </c:strCache>
            </c:strRef>
          </c:cat>
          <c:val>
            <c:numRef>
              <c:f>Hoja1!$B$13:$B$20</c:f>
              <c:numCache>
                <c:formatCode>General</c:formatCode>
                <c:ptCount val="8"/>
                <c:pt idx="0">
                  <c:v>129</c:v>
                </c:pt>
                <c:pt idx="1">
                  <c:v>133</c:v>
                </c:pt>
                <c:pt idx="2">
                  <c:v>131</c:v>
                </c:pt>
                <c:pt idx="3">
                  <c:v>145</c:v>
                </c:pt>
                <c:pt idx="4">
                  <c:v>123</c:v>
                </c:pt>
                <c:pt idx="5">
                  <c:v>87</c:v>
                </c:pt>
                <c:pt idx="6">
                  <c:v>102</c:v>
                </c:pt>
                <c:pt idx="7">
                  <c:v>134</c:v>
                </c:pt>
              </c:numCache>
            </c:numRef>
          </c:val>
          <c:extLst xmlns:c16r2="http://schemas.microsoft.com/office/drawing/2015/06/chart">
            <c:ext xmlns:c16="http://schemas.microsoft.com/office/drawing/2014/chart" uri="{C3380CC4-5D6E-409C-BE32-E72D297353CC}">
              <c16:uniqueId val="{00000000-1B59-4498-B500-D27B171574B6}"/>
            </c:ext>
          </c:extLst>
        </c:ser>
        <c:dLbls>
          <c:showLegendKey val="0"/>
          <c:showVal val="0"/>
          <c:showCatName val="0"/>
          <c:showSerName val="0"/>
          <c:showPercent val="0"/>
          <c:showBubbleSize val="0"/>
        </c:dLbls>
        <c:gapWidth val="71"/>
        <c:shape val="box"/>
        <c:axId val="300380160"/>
        <c:axId val="300381696"/>
        <c:axId val="0"/>
      </c:bar3DChart>
      <c:catAx>
        <c:axId val="300380160"/>
        <c:scaling>
          <c:orientation val="minMax"/>
        </c:scaling>
        <c:delete val="0"/>
        <c:axPos val="b"/>
        <c:numFmt formatCode="General" sourceLinked="0"/>
        <c:majorTickMark val="out"/>
        <c:minorTickMark val="none"/>
        <c:tickLblPos val="nextTo"/>
        <c:txPr>
          <a:bodyPr/>
          <a:lstStyle/>
          <a:p>
            <a:pPr>
              <a:defRPr sz="1200" b="1"/>
            </a:pPr>
            <a:endParaRPr lang="es-CO"/>
          </a:p>
        </c:txPr>
        <c:crossAx val="300381696"/>
        <c:crosses val="autoZero"/>
        <c:auto val="1"/>
        <c:lblAlgn val="ctr"/>
        <c:lblOffset val="100"/>
        <c:noMultiLvlLbl val="0"/>
      </c:catAx>
      <c:valAx>
        <c:axId val="300381696"/>
        <c:scaling>
          <c:orientation val="minMax"/>
        </c:scaling>
        <c:delete val="1"/>
        <c:axPos val="l"/>
        <c:numFmt formatCode="General" sourceLinked="1"/>
        <c:majorTickMark val="out"/>
        <c:minorTickMark val="none"/>
        <c:tickLblPos val="nextTo"/>
        <c:crossAx val="30038016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cdr:x>
      <cdr:y>0</cdr:y>
    </cdr:from>
    <cdr:to>
      <cdr:x>0.93538</cdr:x>
      <cdr:y>0.15254</cdr:y>
    </cdr:to>
    <cdr:sp macro="" textlink="">
      <cdr:nvSpPr>
        <cdr:cNvPr id="2" name="CuadroTexto 5"/>
        <cdr:cNvSpPr txBox="1"/>
      </cdr:nvSpPr>
      <cdr:spPr>
        <a:xfrm xmlns:a="http://schemas.openxmlformats.org/drawingml/2006/main">
          <a:off x="504056" y="0"/>
          <a:ext cx="6231428" cy="648072"/>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dirty="0"/>
            <a:t>N° DE</a:t>
          </a:r>
          <a:r>
            <a:rPr lang="en-US" sz="1100" b="1" baseline="0" dirty="0"/>
            <a:t> PACIENTES REMITIDOS A NIVELES SUPERIORES DESDE EL SERVICIO AMBULATORIO Y HOSPITALARIO</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0.04082</cdr:x>
      <cdr:y>0.0162</cdr:y>
    </cdr:from>
    <cdr:to>
      <cdr:x>0.95918</cdr:x>
      <cdr:y>0.12048</cdr:y>
    </cdr:to>
    <cdr:sp macro="" textlink="">
      <cdr:nvSpPr>
        <cdr:cNvPr id="3" name="CuadroTexto 5"/>
        <cdr:cNvSpPr txBox="1"/>
      </cdr:nvSpPr>
      <cdr:spPr>
        <a:xfrm xmlns:a="http://schemas.openxmlformats.org/drawingml/2006/main">
          <a:off x="288032" y="72008"/>
          <a:ext cx="6480720" cy="463407"/>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t>N° DE</a:t>
          </a:r>
          <a:r>
            <a:rPr lang="en-US" sz="1400" b="1" baseline="0" dirty="0"/>
            <a:t> PACIENTES REMITIDOS A NIVELES SUPERIORES DESDE EL SERVICIO DE URGENCIAS </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189B9-3364-4181-8ED9-9CCA72AFD036}" type="datetimeFigureOut">
              <a:rPr lang="es-CO" smtClean="0"/>
              <a:t>11/10/2022</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67AF7-62F6-43B0-A3F8-9858888FF5FA}" type="slidenum">
              <a:rPr lang="es-CO" smtClean="0"/>
              <a:t>‹Nº›</a:t>
            </a:fld>
            <a:endParaRPr lang="es-CO"/>
          </a:p>
        </p:txBody>
      </p:sp>
    </p:spTree>
    <p:extLst>
      <p:ext uri="{BB962C8B-B14F-4D97-AF65-F5344CB8AC3E}">
        <p14:creationId xmlns:p14="http://schemas.microsoft.com/office/powerpoint/2010/main" val="3456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2DC4222-40C9-4293-87B4-F5FFD5183A9B}" type="datetime1">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2340A27-FF8F-426A-B9BC-1E430546CA3B}" type="datetime1">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DC24E33-7B0E-46FB-A924-ED926B585ADE}" type="datetime1">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48748CA-9205-40F5-831C-C1EFD62E3E49}" type="datetime1">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671D2F22-A0AB-43EA-8C04-D408C8A61E58}" type="datetime1">
              <a:rPr lang="es-CO" smtClean="0"/>
              <a:t>11/10/2022</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7DB886-FCF4-4B71-91D0-4EFD60230AEC}" type="datetime1">
              <a:rPr lang="es-CO" smtClean="0"/>
              <a:t>11/10/2022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2BAFFC7-D0A4-4C07-B1EE-D915B4D4DB88}" type="slidenum">
              <a:rPr lang="es-CO" smtClean="0"/>
              <a:t>‹Nº›</a:t>
            </a:fld>
            <a:endParaRPr lang="es-C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C1E413E-E037-4A50-94AA-7A80307509E1}" type="datetime1">
              <a:rPr lang="es-CO" smtClean="0"/>
              <a:t>11/10/2022</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5CA2CC3-B261-4F24-9C18-6D2D422BAB2C}" type="datetime1">
              <a:rPr lang="es-CO" smtClean="0"/>
              <a:t>11/10/2022</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55EAA-A127-4359-8209-3A3EC3903218}" type="datetime1">
              <a:rPr lang="es-CO" smtClean="0"/>
              <a:t>11/10/2022</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F226CCE1-CFC9-4847-B689-F12A17774EDF}" type="datetime1">
              <a:rPr lang="es-CO" smtClean="0"/>
              <a:t>11/10/2022</a:t>
            </a:fld>
            <a:endParaRPr lang="es-CO"/>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2BAFFC7-D0A4-4C07-B1EE-D915B4D4DB88}"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F02A95-9E37-4D74-8DF2-4F1B4F4E7A46}" type="datetime1">
              <a:rPr lang="es-CO" smtClean="0"/>
              <a:t>11/10/2022</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2BAFFC7-D0A4-4C07-B1EE-D915B4D4DB88}"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65CC542-4083-4CF8-93D8-3455257E7E42}" type="datetime1">
              <a:rPr lang="es-CO" smtClean="0"/>
              <a:t>11/10/2022</a:t>
            </a:fld>
            <a:endParaRPr lang="es-CO"/>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CO"/>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2BAFFC7-D0A4-4C07-B1EE-D915B4D4DB88}"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l="1688" t="3373" r="50000" b="2254"/>
          <a:stretch/>
        </p:blipFill>
        <p:spPr>
          <a:xfrm>
            <a:off x="683568" y="489893"/>
            <a:ext cx="7864067" cy="5760640"/>
          </a:xfrm>
          <a:prstGeom prst="rect">
            <a:avLst/>
          </a:prstGeom>
        </p:spPr>
      </p:pic>
    </p:spTree>
    <p:extLst>
      <p:ext uri="{BB962C8B-B14F-4D97-AF65-F5344CB8AC3E}">
        <p14:creationId xmlns:p14="http://schemas.microsoft.com/office/powerpoint/2010/main" val="1421771227"/>
      </p:ext>
    </p:extLst>
  </p:cSld>
  <p:clrMapOvr>
    <a:masterClrMapping/>
  </p:clrMapOvr>
  <mc:AlternateContent xmlns:mc="http://schemas.openxmlformats.org/markup-compatibility/2006" xmlns:p14="http://schemas.microsoft.com/office/powerpoint/2010/main">
    <mc:Choice Requires="p14">
      <p:transition>
        <p14:flythrough/>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4920545"/>
            <a:ext cx="2952328" cy="1872208"/>
          </a:xfrm>
          <a:prstGeom prst="rect">
            <a:avLst/>
          </a:prstGeom>
        </p:spPr>
      </p:pic>
      <p:graphicFrame>
        <p:nvGraphicFramePr>
          <p:cNvPr id="5" name="7 Gráfico"/>
          <p:cNvGraphicFramePr>
            <a:graphicFrameLocks/>
          </p:cNvGraphicFramePr>
          <p:nvPr>
            <p:extLst>
              <p:ext uri="{D42A27DB-BD31-4B8C-83A1-F6EECF244321}">
                <p14:modId xmlns:p14="http://schemas.microsoft.com/office/powerpoint/2010/main" val="3126261924"/>
              </p:ext>
            </p:extLst>
          </p:nvPr>
        </p:nvGraphicFramePr>
        <p:xfrm>
          <a:off x="899592" y="476672"/>
          <a:ext cx="7056784" cy="4443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0115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endParaRPr lang="es-CO" dirty="0"/>
          </a:p>
        </p:txBody>
      </p:sp>
      <p:pic>
        <p:nvPicPr>
          <p:cNvPr id="6"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5807737"/>
            <a:ext cx="1656184" cy="1050263"/>
          </a:xfrm>
          <a:prstGeom prst="rect">
            <a:avLst/>
          </a:prstGeom>
        </p:spPr>
      </p:pic>
      <p:pic>
        <p:nvPicPr>
          <p:cNvPr id="4" name="Imagen 3"/>
          <p:cNvPicPr>
            <a:picLocks noChangeAspect="1"/>
          </p:cNvPicPr>
          <p:nvPr/>
        </p:nvPicPr>
        <p:blipFill>
          <a:blip r:embed="rId3"/>
          <a:stretch>
            <a:fillRect/>
          </a:stretch>
        </p:blipFill>
        <p:spPr>
          <a:xfrm>
            <a:off x="1115616" y="260648"/>
            <a:ext cx="5112567" cy="4095899"/>
          </a:xfrm>
          <a:prstGeom prst="rect">
            <a:avLst/>
          </a:prstGeom>
        </p:spPr>
      </p:pic>
      <p:sp>
        <p:nvSpPr>
          <p:cNvPr id="5" name="CuadroTexto 4"/>
          <p:cNvSpPr txBox="1"/>
          <p:nvPr/>
        </p:nvSpPr>
        <p:spPr>
          <a:xfrm>
            <a:off x="395536" y="4509120"/>
            <a:ext cx="7519108" cy="2008322"/>
          </a:xfrm>
          <a:prstGeom prst="rect">
            <a:avLst/>
          </a:prstGeom>
          <a:noFill/>
        </p:spPr>
        <p:txBody>
          <a:bodyPr wrap="square" rtlCol="0">
            <a:spAutoFit/>
          </a:bodyPr>
          <a:lstStyle/>
          <a:p>
            <a:pPr algn="ctr"/>
            <a:r>
              <a:rPr lang="es-CO" sz="6000" b="1" dirty="0" smtClean="0">
                <a:solidFill>
                  <a:schemeClr val="accent2">
                    <a:lumMod val="75000"/>
                  </a:schemeClr>
                </a:solidFill>
              </a:rPr>
              <a:t>GRACIAS </a:t>
            </a:r>
          </a:p>
          <a:p>
            <a:pPr algn="ctr"/>
            <a:r>
              <a:rPr lang="es-CO" sz="6000" b="1" dirty="0" smtClean="0">
                <a:solidFill>
                  <a:schemeClr val="accent2">
                    <a:lumMod val="75000"/>
                  </a:schemeClr>
                </a:solidFill>
              </a:rPr>
              <a:t>FELIZ DÍA</a:t>
            </a:r>
            <a:endParaRPr lang="en-US" sz="6000" b="1" dirty="0">
              <a:solidFill>
                <a:schemeClr val="accent2">
                  <a:lumMod val="75000"/>
                </a:schemeClr>
              </a:solidFill>
            </a:endParaRPr>
          </a:p>
        </p:txBody>
      </p:sp>
    </p:spTree>
    <p:extLst>
      <p:ext uri="{BB962C8B-B14F-4D97-AF65-F5344CB8AC3E}">
        <p14:creationId xmlns:p14="http://schemas.microsoft.com/office/powerpoint/2010/main" val="3881364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028" y="1340768"/>
            <a:ext cx="8138452" cy="3570380"/>
          </a:xfrm>
        </p:spPr>
        <p:txBody>
          <a:bodyPr/>
          <a:lstStyle/>
          <a:p>
            <a:pPr lvl="0"/>
            <a:r>
              <a:rPr lang="es-CO" sz="1100" dirty="0" smtClean="0"/>
              <a:t/>
            </a:r>
            <a:br>
              <a:rPr lang="es-CO" sz="1100" dirty="0" smtClean="0"/>
            </a:br>
            <a:r>
              <a:rPr lang="es-CO" sz="1100" dirty="0"/>
              <a:t/>
            </a:r>
            <a:br>
              <a:rPr lang="es-CO" sz="1100" dirty="0"/>
            </a:br>
            <a:r>
              <a:rPr lang="es-CO" sz="1100" dirty="0" smtClean="0"/>
              <a:t/>
            </a:r>
            <a:br>
              <a:rPr lang="es-CO" sz="1100" dirty="0" smtClean="0"/>
            </a:br>
            <a:r>
              <a:rPr lang="es-CO" sz="1100" dirty="0"/>
              <a:t/>
            </a:r>
            <a:br>
              <a:rPr lang="es-CO" sz="1100" dirty="0"/>
            </a:br>
            <a:r>
              <a:rPr lang="es-CO" sz="2400" dirty="0" smtClean="0"/>
              <a:t>OBJETIVOS</a:t>
            </a:r>
            <a:r>
              <a:rPr lang="es-CO" sz="1100" dirty="0" smtClean="0"/>
              <a:t> </a:t>
            </a:r>
            <a:br>
              <a:rPr lang="es-CO" sz="1100" dirty="0" smtClean="0"/>
            </a:br>
            <a:r>
              <a:rPr lang="es-CO" sz="1100" dirty="0"/>
              <a:t/>
            </a:r>
            <a:br>
              <a:rPr lang="es-CO" sz="1100" dirty="0"/>
            </a:br>
            <a:r>
              <a:rPr lang="es-CO" sz="1600" dirty="0" smtClean="0"/>
              <a:t>Establecer  </a:t>
            </a:r>
            <a:r>
              <a:rPr lang="es-CO" sz="1600" dirty="0"/>
              <a:t>el  procedimiento  institucional,  para  la   ejecución  del  sistema  de referencia y contrareferencia</a:t>
            </a:r>
            <a:r>
              <a:rPr lang="es-CO" sz="1600" dirty="0" smtClean="0"/>
              <a:t>.</a:t>
            </a:r>
            <a:br>
              <a:rPr lang="es-CO" sz="1600" dirty="0" smtClean="0"/>
            </a:br>
            <a:r>
              <a:rPr lang="es-CO" sz="1600" dirty="0" smtClean="0"/>
              <a:t/>
            </a:r>
            <a:br>
              <a:rPr lang="es-CO" sz="1600" dirty="0" smtClean="0"/>
            </a:br>
            <a:r>
              <a:rPr lang="es-CO" sz="1600" dirty="0" smtClean="0"/>
              <a:t>Asegurar </a:t>
            </a:r>
            <a:r>
              <a:rPr lang="es-CO" sz="1600" dirty="0"/>
              <a:t>que  el proceso de Referencia y Contrareferencia de la E.S.E HOSPITAL SAN VICENTE DE PAÚL, se realice de conformidad a las normas establecidas, como parámetros para operativizar el sistema de referencia y </a:t>
            </a:r>
            <a:r>
              <a:rPr lang="es-CO" sz="1600" dirty="0" smtClean="0"/>
              <a:t>contrareferencia.</a:t>
            </a:r>
            <a:br>
              <a:rPr lang="es-CO" sz="1600" dirty="0" smtClean="0"/>
            </a:br>
            <a:r>
              <a:rPr lang="es-CO" sz="1600" dirty="0"/>
              <a:t/>
            </a:r>
            <a:br>
              <a:rPr lang="es-CO" sz="1600" dirty="0"/>
            </a:br>
            <a:r>
              <a:rPr lang="es-CO" sz="1600" dirty="0"/>
              <a:t> </a:t>
            </a:r>
            <a:r>
              <a:rPr lang="es-CO" sz="1600" dirty="0" smtClean="0"/>
              <a:t>Ofrecer </a:t>
            </a:r>
            <a:r>
              <a:rPr lang="es-CO" sz="1600" dirty="0"/>
              <a:t>a los usuarios que consultan en nuestra institución la atención en el nivel de tecnología adecuado a su necesidad, bajo los criterios de oportunidad, eficacia y eficiencia.</a:t>
            </a:r>
            <a:br>
              <a:rPr lang="es-CO" sz="1600" dirty="0"/>
            </a:br>
            <a:r>
              <a:rPr lang="es-CO" sz="1600" dirty="0"/>
              <a:t> </a:t>
            </a:r>
            <a:r>
              <a:rPr lang="es-CO" sz="1600" dirty="0" smtClean="0"/>
              <a:t/>
            </a:r>
            <a:br>
              <a:rPr lang="es-CO" sz="1600" dirty="0" smtClean="0"/>
            </a:br>
            <a:r>
              <a:rPr lang="es-CO" sz="1600" dirty="0" smtClean="0"/>
              <a:t>Brindar </a:t>
            </a:r>
            <a:r>
              <a:rPr lang="es-CO" sz="1600" dirty="0"/>
              <a:t>y garantizar al usuario que requiera de la atención en una institución de mayor complejidad en forma eficaz y oportuna la referencia de </a:t>
            </a:r>
            <a:r>
              <a:rPr lang="es-CO" sz="1600" dirty="0" smtClean="0"/>
              <a:t>estos.</a:t>
            </a:r>
            <a:r>
              <a:rPr lang="es-CO" sz="1600" dirty="0" smtClean="0">
                <a:solidFill>
                  <a:schemeClr val="accent2"/>
                </a:solidFill>
                <a:latin typeface="Arial Black" pitchFamily="34" charset="0"/>
              </a:rPr>
              <a:t/>
            </a:r>
            <a:br>
              <a:rPr lang="es-CO" sz="1600" dirty="0" smtClean="0">
                <a:solidFill>
                  <a:schemeClr val="accent2"/>
                </a:solidFill>
                <a:latin typeface="Arial Black" pitchFamily="34" charset="0"/>
              </a:rPr>
            </a:br>
            <a:r>
              <a:rPr lang="es-CO" sz="3200" dirty="0">
                <a:solidFill>
                  <a:schemeClr val="accent2"/>
                </a:solidFill>
                <a:latin typeface="Arial Black" pitchFamily="34" charset="0"/>
              </a:rPr>
              <a:t/>
            </a:r>
            <a:br>
              <a:rPr lang="es-CO" sz="3200" dirty="0">
                <a:solidFill>
                  <a:schemeClr val="accent2"/>
                </a:solidFill>
                <a:latin typeface="Arial Black" pitchFamily="34" charset="0"/>
              </a:rPr>
            </a:br>
            <a:endParaRPr lang="es-CO" dirty="0">
              <a:solidFill>
                <a:srgbClr val="0070C0"/>
              </a:solidFill>
              <a:latin typeface="Arial Black"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911148"/>
            <a:ext cx="2952328" cy="1872208"/>
          </a:xfrm>
          <a:prstGeom prst="rect">
            <a:avLst/>
          </a:prstGeom>
        </p:spPr>
      </p:pic>
      <p:sp>
        <p:nvSpPr>
          <p:cNvPr id="6" name="5 CuadroTexto"/>
          <p:cNvSpPr txBox="1"/>
          <p:nvPr/>
        </p:nvSpPr>
        <p:spPr>
          <a:xfrm>
            <a:off x="942458" y="116632"/>
            <a:ext cx="7344816" cy="830997"/>
          </a:xfrm>
          <a:prstGeom prst="rect">
            <a:avLst/>
          </a:prstGeom>
          <a:noFill/>
        </p:spPr>
        <p:txBody>
          <a:bodyPr wrap="square" rtlCol="0">
            <a:spAutoFit/>
          </a:bodyPr>
          <a:lstStyle/>
          <a:p>
            <a:pPr algn="ctr"/>
            <a:r>
              <a:rPr lang="es-CO" sz="2400" b="1" dirty="0" smtClean="0"/>
              <a:t>MANUAL DE REFERENCIA Y CONTRAREFERENCIA</a:t>
            </a:r>
          </a:p>
          <a:p>
            <a:pPr algn="ctr"/>
            <a:r>
              <a:rPr lang="es-CO" sz="2400" b="1" dirty="0" smtClean="0"/>
              <a:t> ESE HOSPITAL SAN VICENTE DE PAÚL  </a:t>
            </a:r>
            <a:endParaRPr lang="es-CO" sz="2400" b="1" dirty="0"/>
          </a:p>
        </p:txBody>
      </p:sp>
    </p:spTree>
    <p:extLst>
      <p:ext uri="{BB962C8B-B14F-4D97-AF65-F5344CB8AC3E}">
        <p14:creationId xmlns:p14="http://schemas.microsoft.com/office/powerpoint/2010/main" val="3772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437" y="1196752"/>
            <a:ext cx="7520940" cy="3855328"/>
          </a:xfrm>
        </p:spPr>
        <p:txBody>
          <a:bodyPr/>
          <a:lstStyle/>
          <a:p>
            <a:pPr algn="ctr"/>
            <a:r>
              <a:rPr lang="es-CO" dirty="0" smtClean="0">
                <a:solidFill>
                  <a:schemeClr val="accent2"/>
                </a:solidFill>
                <a:latin typeface="Arial Black" pitchFamily="34" charset="0"/>
              </a:rPr>
              <a:t/>
            </a:r>
            <a:br>
              <a:rPr lang="es-CO" dirty="0" smtClean="0">
                <a:solidFill>
                  <a:schemeClr val="accent2"/>
                </a:solidFill>
                <a:latin typeface="Arial Black" pitchFamily="34" charset="0"/>
              </a:rPr>
            </a:br>
            <a:r>
              <a:rPr lang="es-CO" dirty="0">
                <a:solidFill>
                  <a:schemeClr val="accent2"/>
                </a:solidFill>
                <a:latin typeface="Arial Black" pitchFamily="34" charset="0"/>
              </a:rPr>
              <a:t/>
            </a:r>
            <a:br>
              <a:rPr lang="es-CO" dirty="0">
                <a:solidFill>
                  <a:schemeClr val="accent2"/>
                </a:solidFill>
                <a:latin typeface="Arial Black" pitchFamily="34" charset="0"/>
              </a:rPr>
            </a:br>
            <a:endParaRPr lang="es-CO" dirty="0">
              <a:solidFill>
                <a:srgbClr val="0070C0"/>
              </a:solidFill>
              <a:latin typeface="Arial Black"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911148"/>
            <a:ext cx="2952328" cy="1872208"/>
          </a:xfrm>
          <a:prstGeom prst="rect">
            <a:avLst/>
          </a:prstGeom>
        </p:spPr>
      </p:pic>
      <p:sp>
        <p:nvSpPr>
          <p:cNvPr id="6" name="5 Rectángulo"/>
          <p:cNvSpPr/>
          <p:nvPr/>
        </p:nvSpPr>
        <p:spPr>
          <a:xfrm>
            <a:off x="611560" y="692696"/>
            <a:ext cx="7848872" cy="4185761"/>
          </a:xfrm>
          <a:prstGeom prst="rect">
            <a:avLst/>
          </a:prstGeom>
        </p:spPr>
        <p:txBody>
          <a:bodyPr wrap="square">
            <a:spAutoFit/>
          </a:bodyPr>
          <a:lstStyle/>
          <a:p>
            <a:pPr algn="ctr"/>
            <a:r>
              <a:rPr lang="es-CO" sz="3200" b="1" dirty="0"/>
              <a:t>CONTRAREFERENCIA DE PACIENTES </a:t>
            </a:r>
          </a:p>
          <a:p>
            <a:r>
              <a:rPr lang="en-US" dirty="0"/>
              <a:t> </a:t>
            </a:r>
            <a:endParaRPr lang="es-CO" dirty="0"/>
          </a:p>
          <a:p>
            <a:pPr algn="just"/>
            <a:r>
              <a:rPr lang="es-CO" sz="2400" dirty="0"/>
              <a:t>Contra referencia es la respuesta que el prestador de servicios de salud receptor de la referencia, da al prestador que remitió. La respuesta puede ser la contra remisión del paciente con las debidas indicaciones a seguir o simplemente, la información sobre la atención prestada al paciente en la institución receptora o el resultado de las solicitudes de ayuda diagnóstica. Esta retroalimentación debe fortalecerse como un mecanismo que mejore las relaciones entre prestadores de diferentes</a:t>
            </a:r>
          </a:p>
        </p:txBody>
      </p:sp>
    </p:spTree>
    <p:extLst>
      <p:ext uri="{BB962C8B-B14F-4D97-AF65-F5344CB8AC3E}">
        <p14:creationId xmlns:p14="http://schemas.microsoft.com/office/powerpoint/2010/main" val="154261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3855328"/>
          </a:xfrm>
        </p:spPr>
        <p:txBody>
          <a:bodyPr/>
          <a:lstStyle/>
          <a:p>
            <a:pPr algn="ctr"/>
            <a:r>
              <a:rPr lang="es-CO" dirty="0" smtClean="0">
                <a:solidFill>
                  <a:schemeClr val="accent2"/>
                </a:solidFill>
                <a:latin typeface="Arial Black" pitchFamily="34" charset="0"/>
              </a:rPr>
              <a:t/>
            </a:r>
            <a:br>
              <a:rPr lang="es-CO" dirty="0" smtClean="0">
                <a:solidFill>
                  <a:schemeClr val="accent2"/>
                </a:solidFill>
                <a:latin typeface="Arial Black" pitchFamily="34" charset="0"/>
              </a:rPr>
            </a:br>
            <a:r>
              <a:rPr lang="es-CO" dirty="0">
                <a:solidFill>
                  <a:schemeClr val="accent2"/>
                </a:solidFill>
                <a:latin typeface="Arial Black" pitchFamily="34" charset="0"/>
              </a:rPr>
              <a:t/>
            </a:r>
            <a:br>
              <a:rPr lang="es-CO" dirty="0">
                <a:solidFill>
                  <a:schemeClr val="accent2"/>
                </a:solidFill>
                <a:latin typeface="Arial Black" pitchFamily="34" charset="0"/>
              </a:rPr>
            </a:br>
            <a:endParaRPr lang="es-CO" dirty="0">
              <a:solidFill>
                <a:srgbClr val="0070C0"/>
              </a:solidFill>
              <a:latin typeface="Arial Black"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911148"/>
            <a:ext cx="2952328" cy="1872208"/>
          </a:xfrm>
          <a:prstGeom prst="rect">
            <a:avLst/>
          </a:prstGeom>
        </p:spPr>
      </p:pic>
      <p:pic>
        <p:nvPicPr>
          <p:cNvPr id="5" name="4 Imagen"/>
          <p:cNvPicPr/>
          <p:nvPr/>
        </p:nvPicPr>
        <p:blipFill rotWithShape="1">
          <a:blip r:embed="rId3"/>
          <a:srcRect l="30587" t="35952" r="29140" b="22658"/>
          <a:stretch/>
        </p:blipFill>
        <p:spPr bwMode="auto">
          <a:xfrm>
            <a:off x="755576" y="188640"/>
            <a:ext cx="7704856" cy="4896544"/>
          </a:xfrm>
          <a:prstGeom prst="rect">
            <a:avLst/>
          </a:prstGeom>
          <a:ln>
            <a:noFill/>
          </a:ln>
          <a:extLst>
            <a:ext uri="{53640926-AAD7-44D8-BBD7-CCE9431645EC}">
              <a14:shadowObscured xmlns:a14="http://schemas.microsoft.com/office/drawing/2010/main"/>
            </a:ext>
          </a:extLst>
        </p:spPr>
      </p:pic>
      <p:sp>
        <p:nvSpPr>
          <p:cNvPr id="7" name="27 Rectángulo"/>
          <p:cNvSpPr/>
          <p:nvPr/>
        </p:nvSpPr>
        <p:spPr>
          <a:xfrm>
            <a:off x="6300192" y="980728"/>
            <a:ext cx="1584176" cy="136815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O" sz="900" dirty="0">
                <a:solidFill>
                  <a:srgbClr val="000000"/>
                </a:solidFill>
                <a:effectLst/>
                <a:latin typeface="Times New Roman"/>
                <a:ea typeface="Times New Roman"/>
              </a:rPr>
              <a:t>Diligenciar formatos, lista de chequeo de referencia.</a:t>
            </a:r>
            <a:endParaRPr lang="es-CO" sz="1000" dirty="0">
              <a:effectLst/>
              <a:latin typeface="Times New Roman"/>
              <a:ea typeface="Times New Roman"/>
            </a:endParaRPr>
          </a:p>
          <a:p>
            <a:pPr algn="ctr">
              <a:spcAft>
                <a:spcPts val="0"/>
              </a:spcAft>
            </a:pPr>
            <a:r>
              <a:rPr lang="es-CO" sz="900" dirty="0">
                <a:solidFill>
                  <a:srgbClr val="000000"/>
                </a:solidFill>
                <a:effectLst/>
                <a:latin typeface="Times New Roman"/>
                <a:ea typeface="Times New Roman"/>
              </a:rPr>
              <a:t>Libro de traslado</a:t>
            </a:r>
            <a:endParaRPr lang="es-CO" sz="1000" dirty="0">
              <a:effectLst/>
              <a:latin typeface="Times New Roman"/>
              <a:ea typeface="Times New Roman"/>
            </a:endParaRPr>
          </a:p>
        </p:txBody>
      </p:sp>
      <p:sp>
        <p:nvSpPr>
          <p:cNvPr id="8" name="31 Rectángulo"/>
          <p:cNvSpPr/>
          <p:nvPr/>
        </p:nvSpPr>
        <p:spPr>
          <a:xfrm>
            <a:off x="5292080" y="764704"/>
            <a:ext cx="847725" cy="6477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O" sz="800">
                <a:solidFill>
                  <a:srgbClr val="000000"/>
                </a:solidFill>
                <a:effectLst/>
                <a:latin typeface="Times New Roman"/>
                <a:ea typeface="Times New Roman"/>
              </a:rPr>
              <a:t>Proceso de referencia CRUE DPTAL</a:t>
            </a:r>
            <a:endParaRPr lang="es-CO" sz="1000">
              <a:effectLst/>
              <a:latin typeface="Times New Roman"/>
              <a:ea typeface="Times New Roman"/>
            </a:endParaRPr>
          </a:p>
        </p:txBody>
      </p:sp>
      <p:cxnSp>
        <p:nvCxnSpPr>
          <p:cNvPr id="9" name="289 Conector angular"/>
          <p:cNvCxnSpPr/>
          <p:nvPr/>
        </p:nvCxnSpPr>
        <p:spPr>
          <a:xfrm>
            <a:off x="4664461" y="818803"/>
            <a:ext cx="647700" cy="16192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40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CO"/>
          </a:p>
        </p:txBody>
      </p:sp>
      <p:pic>
        <p:nvPicPr>
          <p:cNvPr id="4" name="3 Imagen"/>
          <p:cNvPicPr/>
          <p:nvPr/>
        </p:nvPicPr>
        <p:blipFill rotWithShape="1">
          <a:blip r:embed="rId2"/>
          <a:srcRect l="30247" t="38368" r="29651" b="20846"/>
          <a:stretch/>
        </p:blipFill>
        <p:spPr bwMode="auto">
          <a:xfrm>
            <a:off x="694521" y="116632"/>
            <a:ext cx="7488832" cy="4824536"/>
          </a:xfrm>
          <a:prstGeom prst="rect">
            <a:avLst/>
          </a:prstGeom>
          <a:ln>
            <a:noFill/>
          </a:ln>
          <a:extLst>
            <a:ext uri="{53640926-AAD7-44D8-BBD7-CCE9431645EC}">
              <a14:shadowObscured xmlns:a14="http://schemas.microsoft.com/office/drawing/2010/main"/>
            </a:ext>
          </a:extLst>
        </p:spPr>
      </p:pic>
      <p:sp>
        <p:nvSpPr>
          <p:cNvPr id="6" name="293 Rectángulo"/>
          <p:cNvSpPr/>
          <p:nvPr/>
        </p:nvSpPr>
        <p:spPr>
          <a:xfrm>
            <a:off x="4932040" y="3356992"/>
            <a:ext cx="809625" cy="54292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CO" sz="700">
                <a:solidFill>
                  <a:srgbClr val="000000"/>
                </a:solidFill>
                <a:effectLst/>
                <a:latin typeface="Arial"/>
                <a:ea typeface="Times New Roman"/>
              </a:rPr>
              <a:t>Hospitalización</a:t>
            </a:r>
            <a:endParaRPr lang="es-CO" sz="1000">
              <a:effectLst/>
              <a:latin typeface="Times New Roman"/>
              <a:ea typeface="Times New Roman"/>
            </a:endParaRPr>
          </a:p>
          <a:p>
            <a:pPr algn="ctr">
              <a:spcAft>
                <a:spcPts val="0"/>
              </a:spcAft>
            </a:pPr>
            <a:r>
              <a:rPr lang="es-CO" sz="700">
                <a:solidFill>
                  <a:srgbClr val="000000"/>
                </a:solidFill>
                <a:effectLst/>
                <a:latin typeface="Arial"/>
                <a:ea typeface="Times New Roman"/>
              </a:rPr>
              <a:t>UCI</a:t>
            </a:r>
            <a:endParaRPr lang="es-CO" sz="1000">
              <a:effectLst/>
              <a:latin typeface="Times New Roman"/>
              <a:ea typeface="Times New Roman"/>
            </a:endParaRPr>
          </a:p>
        </p:txBody>
      </p:sp>
    </p:spTree>
    <p:extLst>
      <p:ext uri="{BB962C8B-B14F-4D97-AF65-F5344CB8AC3E}">
        <p14:creationId xmlns:p14="http://schemas.microsoft.com/office/powerpoint/2010/main" val="1678819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CO"/>
          </a:p>
        </p:txBody>
      </p:sp>
      <p:pic>
        <p:nvPicPr>
          <p:cNvPr id="4" name="3 Imagen"/>
          <p:cNvPicPr/>
          <p:nvPr/>
        </p:nvPicPr>
        <p:blipFill rotWithShape="1">
          <a:blip r:embed="rId2"/>
          <a:srcRect l="30077" t="19637" r="28291" b="18564"/>
          <a:stretch/>
        </p:blipFill>
        <p:spPr bwMode="auto">
          <a:xfrm>
            <a:off x="1331640" y="35835"/>
            <a:ext cx="5875020" cy="4977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37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CO"/>
          </a:p>
        </p:txBody>
      </p:sp>
      <p:graphicFrame>
        <p:nvGraphicFramePr>
          <p:cNvPr id="4" name="3 Tabla"/>
          <p:cNvGraphicFramePr>
            <a:graphicFrameLocks noGrp="1"/>
          </p:cNvGraphicFramePr>
          <p:nvPr>
            <p:extLst>
              <p:ext uri="{D42A27DB-BD31-4B8C-83A1-F6EECF244321}">
                <p14:modId xmlns:p14="http://schemas.microsoft.com/office/powerpoint/2010/main" val="2840173741"/>
              </p:ext>
            </p:extLst>
          </p:nvPr>
        </p:nvGraphicFramePr>
        <p:xfrm>
          <a:off x="1115616" y="1268760"/>
          <a:ext cx="6984775" cy="2880320"/>
        </p:xfrm>
        <a:graphic>
          <a:graphicData uri="http://schemas.openxmlformats.org/drawingml/2006/table">
            <a:tbl>
              <a:tblPr firstRow="1" firstCol="1" lastRow="1" lastCol="1" bandRow="1" bandCol="1">
                <a:tableStyleId>{5C22544A-7EE6-4342-B048-85BDC9FD1C3A}</a:tableStyleId>
              </a:tblPr>
              <a:tblGrid>
                <a:gridCol w="953270"/>
                <a:gridCol w="6031505"/>
              </a:tblGrid>
              <a:tr h="494146">
                <a:tc>
                  <a:txBody>
                    <a:bodyPr/>
                    <a:lstStyle/>
                    <a:p>
                      <a:pPr marL="94615">
                        <a:lnSpc>
                          <a:spcPct val="115000"/>
                        </a:lnSpc>
                        <a:spcAft>
                          <a:spcPts val="0"/>
                        </a:spcAft>
                      </a:pPr>
                      <a:r>
                        <a:rPr lang="en-US" sz="1200" spc="30" dirty="0">
                          <a:solidFill>
                            <a:schemeClr val="tx1"/>
                          </a:solidFill>
                          <a:effectLst/>
                        </a:rPr>
                        <a:t>N</a:t>
                      </a:r>
                      <a:r>
                        <a:rPr lang="en-US" sz="1200" spc="15" dirty="0">
                          <a:solidFill>
                            <a:schemeClr val="tx1"/>
                          </a:solidFill>
                          <a:effectLst/>
                        </a:rPr>
                        <a:t>o</a:t>
                      </a:r>
                      <a:r>
                        <a:rPr lang="en-US" sz="1200" spc="-15" dirty="0">
                          <a:solidFill>
                            <a:schemeClr val="tx1"/>
                          </a:solidFill>
                          <a:effectLst/>
                        </a:rPr>
                        <a:t>m</a:t>
                      </a:r>
                      <a:r>
                        <a:rPr lang="en-US" sz="1200" dirty="0">
                          <a:solidFill>
                            <a:schemeClr val="tx1"/>
                          </a:solidFill>
                          <a:effectLst/>
                        </a:rPr>
                        <a:t>.</a:t>
                      </a:r>
                      <a:endParaRPr lang="es-CO" sz="1000" dirty="0">
                        <a:solidFill>
                          <a:schemeClr val="tx1"/>
                        </a:solidFill>
                        <a:effectLst/>
                        <a:latin typeface="Times New Roman"/>
                        <a:ea typeface="Times New Roman"/>
                      </a:endParaRPr>
                    </a:p>
                  </a:txBody>
                  <a:tcPr marL="0" marR="0" marT="0" marB="0">
                    <a:solidFill>
                      <a:schemeClr val="accent2">
                        <a:lumMod val="60000"/>
                        <a:lumOff val="40000"/>
                      </a:schemeClr>
                    </a:solidFill>
                  </a:tcPr>
                </a:tc>
                <a:tc>
                  <a:txBody>
                    <a:bodyPr/>
                    <a:lstStyle/>
                    <a:p>
                      <a:pPr marL="1520190" marR="1513205" algn="ctr">
                        <a:lnSpc>
                          <a:spcPct val="115000"/>
                        </a:lnSpc>
                        <a:spcAft>
                          <a:spcPts val="0"/>
                        </a:spcAft>
                      </a:pPr>
                      <a:r>
                        <a:rPr lang="en-US" sz="1400" spc="25" dirty="0">
                          <a:solidFill>
                            <a:schemeClr val="tx1"/>
                          </a:solidFill>
                          <a:effectLst/>
                        </a:rPr>
                        <a:t>V</a:t>
                      </a:r>
                      <a:r>
                        <a:rPr lang="en-US" sz="1400" spc="5" dirty="0">
                          <a:solidFill>
                            <a:schemeClr val="tx1"/>
                          </a:solidFill>
                          <a:effectLst/>
                        </a:rPr>
                        <a:t>a</a:t>
                      </a:r>
                      <a:r>
                        <a:rPr lang="en-US" sz="1400" spc="-15" dirty="0">
                          <a:solidFill>
                            <a:schemeClr val="tx1"/>
                          </a:solidFill>
                          <a:effectLst/>
                        </a:rPr>
                        <a:t>r</a:t>
                      </a:r>
                      <a:r>
                        <a:rPr lang="en-US" sz="1400" spc="-35" dirty="0">
                          <a:solidFill>
                            <a:schemeClr val="tx1"/>
                          </a:solidFill>
                          <a:effectLst/>
                        </a:rPr>
                        <a:t>i</a:t>
                      </a:r>
                      <a:r>
                        <a:rPr lang="en-US" sz="1400" spc="5" dirty="0">
                          <a:solidFill>
                            <a:schemeClr val="tx1"/>
                          </a:solidFill>
                          <a:effectLst/>
                        </a:rPr>
                        <a:t>a</a:t>
                      </a:r>
                      <a:r>
                        <a:rPr lang="en-US" sz="1400" spc="15" dirty="0">
                          <a:solidFill>
                            <a:schemeClr val="tx1"/>
                          </a:solidFill>
                          <a:effectLst/>
                        </a:rPr>
                        <a:t>b</a:t>
                      </a:r>
                      <a:r>
                        <a:rPr lang="en-US" sz="1400" spc="-35" dirty="0">
                          <a:solidFill>
                            <a:schemeClr val="tx1"/>
                          </a:solidFill>
                          <a:effectLst/>
                        </a:rPr>
                        <a:t>l</a:t>
                      </a:r>
                      <a:r>
                        <a:rPr lang="en-US" sz="1400" dirty="0">
                          <a:solidFill>
                            <a:schemeClr val="tx1"/>
                          </a:solidFill>
                          <a:effectLst/>
                        </a:rPr>
                        <a:t>e</a:t>
                      </a:r>
                      <a:endParaRPr lang="es-CO" sz="1050" dirty="0">
                        <a:solidFill>
                          <a:schemeClr val="tx1"/>
                        </a:solidFill>
                        <a:effectLst/>
                        <a:latin typeface="Times New Roman"/>
                        <a:ea typeface="Times New Roman"/>
                      </a:endParaRPr>
                    </a:p>
                  </a:txBody>
                  <a:tcPr marL="0" marR="0" marT="0" marB="0">
                    <a:solidFill>
                      <a:schemeClr val="accent2">
                        <a:lumMod val="60000"/>
                        <a:lumOff val="40000"/>
                      </a:schemeClr>
                    </a:solidFill>
                  </a:tcPr>
                </a:tc>
              </a:tr>
              <a:tr h="790987">
                <a:tc>
                  <a:txBody>
                    <a:bodyPr/>
                    <a:lstStyle/>
                    <a:p>
                      <a:pPr marL="66040">
                        <a:lnSpc>
                          <a:spcPct val="115000"/>
                        </a:lnSpc>
                        <a:spcAft>
                          <a:spcPts val="0"/>
                        </a:spcAft>
                      </a:pPr>
                      <a:r>
                        <a:rPr lang="en-US" sz="1200" spc="-110">
                          <a:solidFill>
                            <a:schemeClr val="tx1"/>
                          </a:solidFill>
                          <a:effectLst/>
                        </a:rPr>
                        <a:t>I</a:t>
                      </a:r>
                      <a:r>
                        <a:rPr lang="en-US" sz="1200" spc="-35">
                          <a:solidFill>
                            <a:schemeClr val="tx1"/>
                          </a:solidFill>
                          <a:effectLst/>
                        </a:rPr>
                        <a:t>.</a:t>
                      </a:r>
                      <a:r>
                        <a:rPr lang="en-US" sz="1200" spc="5">
                          <a:solidFill>
                            <a:schemeClr val="tx1"/>
                          </a:solidFill>
                          <a:effectLst/>
                        </a:rPr>
                        <a:t>5</a:t>
                      </a:r>
                      <a:r>
                        <a:rPr lang="en-US" sz="1200" spc="-35">
                          <a:solidFill>
                            <a:schemeClr val="tx1"/>
                          </a:solidFill>
                          <a:effectLst/>
                        </a:rPr>
                        <a:t>.</a:t>
                      </a:r>
                      <a:r>
                        <a:rPr lang="en-US" sz="1200" spc="5">
                          <a:solidFill>
                            <a:schemeClr val="tx1"/>
                          </a:solidFill>
                          <a:effectLst/>
                        </a:rPr>
                        <a:t>1</a:t>
                      </a:r>
                      <a:r>
                        <a:rPr lang="en-US" sz="1200">
                          <a:solidFill>
                            <a:schemeClr val="tx1"/>
                          </a:solidFill>
                          <a:effectLst/>
                        </a:rPr>
                        <a:t>.</a:t>
                      </a:r>
                      <a:endParaRPr lang="es-CO" sz="1000">
                        <a:solidFill>
                          <a:schemeClr val="tx1"/>
                        </a:solidFill>
                        <a:effectLst/>
                        <a:latin typeface="Times New Roman"/>
                        <a:ea typeface="Times New Roman"/>
                      </a:endParaRPr>
                    </a:p>
                  </a:txBody>
                  <a:tcPr marL="0" marR="0" marT="0" marB="0">
                    <a:solidFill>
                      <a:schemeClr val="accent2">
                        <a:lumMod val="60000"/>
                        <a:lumOff val="40000"/>
                      </a:schemeClr>
                    </a:solidFill>
                  </a:tcPr>
                </a:tc>
                <a:tc>
                  <a:txBody>
                    <a:bodyPr/>
                    <a:lstStyle/>
                    <a:p>
                      <a:pPr marL="76200">
                        <a:lnSpc>
                          <a:spcPct val="115000"/>
                        </a:lnSpc>
                        <a:spcAft>
                          <a:spcPts val="0"/>
                        </a:spcAft>
                      </a:pPr>
                      <a:r>
                        <a:rPr lang="es-CO" sz="1200" spc="-40" dirty="0">
                          <a:solidFill>
                            <a:schemeClr val="tx1"/>
                          </a:solidFill>
                          <a:effectLst/>
                        </a:rPr>
                        <a:t>N</a:t>
                      </a:r>
                      <a:r>
                        <a:rPr lang="es-CO" sz="1200" dirty="0">
                          <a:solidFill>
                            <a:schemeClr val="tx1"/>
                          </a:solidFill>
                          <a:effectLst/>
                        </a:rPr>
                        <a:t>°</a:t>
                      </a:r>
                      <a:r>
                        <a:rPr lang="es-CO" sz="1200" spc="50" dirty="0">
                          <a:solidFill>
                            <a:schemeClr val="tx1"/>
                          </a:solidFill>
                          <a:effectLst/>
                        </a:rPr>
                        <a:t> </a:t>
                      </a:r>
                      <a:r>
                        <a:rPr lang="es-CO" sz="1200" spc="5" dirty="0">
                          <a:solidFill>
                            <a:schemeClr val="tx1"/>
                          </a:solidFill>
                          <a:effectLst/>
                        </a:rPr>
                        <a:t>d</a:t>
                      </a:r>
                      <a:r>
                        <a:rPr lang="es-CO" sz="1200" dirty="0">
                          <a:solidFill>
                            <a:schemeClr val="tx1"/>
                          </a:solidFill>
                          <a:effectLst/>
                        </a:rPr>
                        <a:t>e</a:t>
                      </a:r>
                      <a:r>
                        <a:rPr lang="es-CO" sz="1200" spc="-25" dirty="0">
                          <a:solidFill>
                            <a:schemeClr val="tx1"/>
                          </a:solidFill>
                          <a:effectLst/>
                        </a:rPr>
                        <a:t> </a:t>
                      </a:r>
                      <a:r>
                        <a:rPr lang="es-CO" sz="1200" spc="5" dirty="0">
                          <a:solidFill>
                            <a:schemeClr val="tx1"/>
                          </a:solidFill>
                          <a:effectLst/>
                        </a:rPr>
                        <a:t>pa</a:t>
                      </a:r>
                      <a:r>
                        <a:rPr lang="es-CO" sz="1200" dirty="0">
                          <a:solidFill>
                            <a:schemeClr val="tx1"/>
                          </a:solidFill>
                          <a:effectLst/>
                        </a:rPr>
                        <a:t>c</a:t>
                      </a:r>
                      <a:r>
                        <a:rPr lang="es-CO" sz="1200" spc="30" dirty="0">
                          <a:solidFill>
                            <a:schemeClr val="tx1"/>
                          </a:solidFill>
                          <a:effectLst/>
                        </a:rPr>
                        <a:t>i</a:t>
                      </a:r>
                      <a:r>
                        <a:rPr lang="es-CO" sz="1200" spc="5" dirty="0">
                          <a:solidFill>
                            <a:schemeClr val="tx1"/>
                          </a:solidFill>
                          <a:effectLst/>
                        </a:rPr>
                        <a:t>e</a:t>
                      </a:r>
                      <a:r>
                        <a:rPr lang="es-CO" sz="1200" spc="-65" dirty="0">
                          <a:solidFill>
                            <a:schemeClr val="tx1"/>
                          </a:solidFill>
                          <a:effectLst/>
                        </a:rPr>
                        <a:t>n</a:t>
                      </a:r>
                      <a:r>
                        <a:rPr lang="es-CO" sz="1200" spc="-35" dirty="0">
                          <a:solidFill>
                            <a:schemeClr val="tx1"/>
                          </a:solidFill>
                          <a:effectLst/>
                        </a:rPr>
                        <a:t>t</a:t>
                      </a:r>
                      <a:r>
                        <a:rPr lang="es-CO" sz="1200" spc="5" dirty="0">
                          <a:solidFill>
                            <a:schemeClr val="tx1"/>
                          </a:solidFill>
                          <a:effectLst/>
                        </a:rPr>
                        <a:t>e</a:t>
                      </a:r>
                      <a:r>
                        <a:rPr lang="es-CO" sz="1200" dirty="0">
                          <a:solidFill>
                            <a:schemeClr val="tx1"/>
                          </a:solidFill>
                          <a:effectLst/>
                        </a:rPr>
                        <a:t>s</a:t>
                      </a:r>
                      <a:r>
                        <a:rPr lang="es-CO" sz="1200" spc="40" dirty="0">
                          <a:solidFill>
                            <a:schemeClr val="tx1"/>
                          </a:solidFill>
                          <a:effectLst/>
                        </a:rPr>
                        <a:t> </a:t>
                      </a:r>
                      <a:r>
                        <a:rPr lang="es-CO" sz="1200" spc="-25" dirty="0">
                          <a:solidFill>
                            <a:schemeClr val="tx1"/>
                          </a:solidFill>
                          <a:effectLst/>
                        </a:rPr>
                        <a:t>r</a:t>
                      </a:r>
                      <a:r>
                        <a:rPr lang="es-CO" sz="1200" spc="5" dirty="0">
                          <a:solidFill>
                            <a:schemeClr val="tx1"/>
                          </a:solidFill>
                          <a:effectLst/>
                        </a:rPr>
                        <a:t>e</a:t>
                      </a:r>
                      <a:r>
                        <a:rPr lang="es-CO" sz="1200" spc="-25" dirty="0">
                          <a:solidFill>
                            <a:schemeClr val="tx1"/>
                          </a:solidFill>
                          <a:effectLst/>
                        </a:rPr>
                        <a:t>m</a:t>
                      </a:r>
                      <a:r>
                        <a:rPr lang="es-CO" sz="1200" spc="30" dirty="0">
                          <a:solidFill>
                            <a:schemeClr val="tx1"/>
                          </a:solidFill>
                          <a:effectLst/>
                        </a:rPr>
                        <a:t>i</a:t>
                      </a:r>
                      <a:r>
                        <a:rPr lang="es-CO" sz="1200" spc="-35" dirty="0">
                          <a:solidFill>
                            <a:schemeClr val="tx1"/>
                          </a:solidFill>
                          <a:effectLst/>
                        </a:rPr>
                        <a:t>t</a:t>
                      </a:r>
                      <a:r>
                        <a:rPr lang="es-CO" sz="1200" spc="30" dirty="0">
                          <a:solidFill>
                            <a:schemeClr val="tx1"/>
                          </a:solidFill>
                          <a:effectLst/>
                        </a:rPr>
                        <a:t>i</a:t>
                      </a:r>
                      <a:r>
                        <a:rPr lang="es-CO" sz="1200" spc="5" dirty="0">
                          <a:solidFill>
                            <a:schemeClr val="tx1"/>
                          </a:solidFill>
                          <a:effectLst/>
                        </a:rPr>
                        <a:t>do</a:t>
                      </a:r>
                      <a:r>
                        <a:rPr lang="es-CO" sz="1200" dirty="0">
                          <a:solidFill>
                            <a:schemeClr val="tx1"/>
                          </a:solidFill>
                          <a:effectLst/>
                        </a:rPr>
                        <a:t>s</a:t>
                      </a:r>
                      <a:r>
                        <a:rPr lang="es-CO" sz="1200" spc="40" dirty="0">
                          <a:solidFill>
                            <a:schemeClr val="tx1"/>
                          </a:solidFill>
                          <a:effectLst/>
                        </a:rPr>
                        <a:t> </a:t>
                      </a:r>
                      <a:r>
                        <a:rPr lang="es-CO" sz="1200" dirty="0">
                          <a:solidFill>
                            <a:schemeClr val="tx1"/>
                          </a:solidFill>
                          <a:effectLst/>
                        </a:rPr>
                        <a:t>a</a:t>
                      </a:r>
                      <a:r>
                        <a:rPr lang="es-CO" sz="1200" spc="-25" dirty="0">
                          <a:solidFill>
                            <a:schemeClr val="tx1"/>
                          </a:solidFill>
                          <a:effectLst/>
                        </a:rPr>
                        <a:t> </a:t>
                      </a:r>
                      <a:r>
                        <a:rPr lang="es-CO" sz="1200" spc="-65" dirty="0">
                          <a:solidFill>
                            <a:schemeClr val="tx1"/>
                          </a:solidFill>
                          <a:effectLst/>
                        </a:rPr>
                        <a:t>n</a:t>
                      </a:r>
                      <a:r>
                        <a:rPr lang="es-CO" sz="1200" spc="65" dirty="0">
                          <a:solidFill>
                            <a:schemeClr val="tx1"/>
                          </a:solidFill>
                          <a:effectLst/>
                        </a:rPr>
                        <a:t>i</a:t>
                      </a:r>
                      <a:r>
                        <a:rPr lang="es-CO" sz="1200" spc="-75" dirty="0">
                          <a:solidFill>
                            <a:schemeClr val="tx1"/>
                          </a:solidFill>
                          <a:effectLst/>
                        </a:rPr>
                        <a:t>v</a:t>
                      </a:r>
                      <a:r>
                        <a:rPr lang="es-CO" sz="1200" spc="5" dirty="0">
                          <a:solidFill>
                            <a:schemeClr val="tx1"/>
                          </a:solidFill>
                          <a:effectLst/>
                        </a:rPr>
                        <a:t>e</a:t>
                      </a:r>
                      <a:r>
                        <a:rPr lang="es-CO" sz="1200" spc="-40" dirty="0">
                          <a:solidFill>
                            <a:schemeClr val="tx1"/>
                          </a:solidFill>
                          <a:effectLst/>
                        </a:rPr>
                        <a:t>l</a:t>
                      </a:r>
                      <a:r>
                        <a:rPr lang="es-CO" sz="1200" spc="5" dirty="0">
                          <a:solidFill>
                            <a:schemeClr val="tx1"/>
                          </a:solidFill>
                          <a:effectLst/>
                        </a:rPr>
                        <a:t>e</a:t>
                      </a:r>
                      <a:r>
                        <a:rPr lang="es-CO" sz="1200" dirty="0">
                          <a:solidFill>
                            <a:schemeClr val="tx1"/>
                          </a:solidFill>
                          <a:effectLst/>
                        </a:rPr>
                        <a:t>s</a:t>
                      </a:r>
                      <a:r>
                        <a:rPr lang="es-CO" sz="1200" spc="115" dirty="0">
                          <a:solidFill>
                            <a:schemeClr val="tx1"/>
                          </a:solidFill>
                          <a:effectLst/>
                        </a:rPr>
                        <a:t> </a:t>
                      </a:r>
                      <a:r>
                        <a:rPr lang="es-CO" sz="1200" dirty="0">
                          <a:solidFill>
                            <a:schemeClr val="tx1"/>
                          </a:solidFill>
                          <a:effectLst/>
                        </a:rPr>
                        <a:t>s</a:t>
                      </a:r>
                      <a:r>
                        <a:rPr lang="es-CO" sz="1200" spc="-65" dirty="0">
                          <a:solidFill>
                            <a:schemeClr val="tx1"/>
                          </a:solidFill>
                          <a:effectLst/>
                        </a:rPr>
                        <a:t>u</a:t>
                      </a:r>
                      <a:r>
                        <a:rPr lang="es-CO" sz="1200" spc="5" dirty="0">
                          <a:solidFill>
                            <a:schemeClr val="tx1"/>
                          </a:solidFill>
                          <a:effectLst/>
                        </a:rPr>
                        <a:t>pe</a:t>
                      </a:r>
                      <a:r>
                        <a:rPr lang="es-CO" sz="1200" spc="-25" dirty="0">
                          <a:solidFill>
                            <a:schemeClr val="tx1"/>
                          </a:solidFill>
                          <a:effectLst/>
                        </a:rPr>
                        <a:t>r</a:t>
                      </a:r>
                      <a:r>
                        <a:rPr lang="es-CO" sz="1200" spc="30" dirty="0">
                          <a:solidFill>
                            <a:schemeClr val="tx1"/>
                          </a:solidFill>
                          <a:effectLst/>
                        </a:rPr>
                        <a:t>i</a:t>
                      </a:r>
                      <a:r>
                        <a:rPr lang="es-CO" sz="1200" spc="5" dirty="0">
                          <a:solidFill>
                            <a:schemeClr val="tx1"/>
                          </a:solidFill>
                          <a:effectLst/>
                        </a:rPr>
                        <a:t>o</a:t>
                      </a:r>
                      <a:r>
                        <a:rPr lang="es-CO" sz="1200" spc="-25" dirty="0">
                          <a:solidFill>
                            <a:schemeClr val="tx1"/>
                          </a:solidFill>
                          <a:effectLst/>
                        </a:rPr>
                        <a:t>r</a:t>
                      </a:r>
                      <a:r>
                        <a:rPr lang="es-CO" sz="1200" spc="5" dirty="0">
                          <a:solidFill>
                            <a:schemeClr val="tx1"/>
                          </a:solidFill>
                          <a:effectLst/>
                        </a:rPr>
                        <a:t>e</a:t>
                      </a:r>
                      <a:r>
                        <a:rPr lang="es-CO" sz="1200" dirty="0">
                          <a:solidFill>
                            <a:schemeClr val="tx1"/>
                          </a:solidFill>
                          <a:effectLst/>
                        </a:rPr>
                        <a:t>s</a:t>
                      </a:r>
                      <a:endParaRPr lang="es-CO" sz="1000" dirty="0">
                        <a:solidFill>
                          <a:schemeClr val="tx1"/>
                        </a:solidFill>
                        <a:effectLst/>
                      </a:endParaRPr>
                    </a:p>
                    <a:p>
                      <a:pPr marL="76200">
                        <a:lnSpc>
                          <a:spcPct val="115000"/>
                        </a:lnSpc>
                        <a:spcBef>
                          <a:spcPts val="195"/>
                        </a:spcBef>
                        <a:spcAft>
                          <a:spcPts val="0"/>
                        </a:spcAft>
                      </a:pPr>
                      <a:r>
                        <a:rPr lang="es-CO" sz="1200" spc="5" dirty="0">
                          <a:solidFill>
                            <a:schemeClr val="tx1"/>
                          </a:solidFill>
                          <a:effectLst/>
                        </a:rPr>
                        <a:t>de</a:t>
                      </a:r>
                      <a:r>
                        <a:rPr lang="es-CO" sz="1200" dirty="0">
                          <a:solidFill>
                            <a:schemeClr val="tx1"/>
                          </a:solidFill>
                          <a:effectLst/>
                        </a:rPr>
                        <a:t>s</a:t>
                      </a:r>
                      <a:r>
                        <a:rPr lang="es-CO" sz="1200" spc="5" dirty="0">
                          <a:solidFill>
                            <a:schemeClr val="tx1"/>
                          </a:solidFill>
                          <a:effectLst/>
                        </a:rPr>
                        <a:t>d</a:t>
                      </a:r>
                      <a:r>
                        <a:rPr lang="es-CO" sz="1200" dirty="0">
                          <a:solidFill>
                            <a:schemeClr val="tx1"/>
                          </a:solidFill>
                          <a:effectLst/>
                        </a:rPr>
                        <a:t>e</a:t>
                      </a:r>
                      <a:r>
                        <a:rPr lang="es-CO" sz="1200" spc="-25" dirty="0">
                          <a:solidFill>
                            <a:schemeClr val="tx1"/>
                          </a:solidFill>
                          <a:effectLst/>
                        </a:rPr>
                        <a:t> </a:t>
                      </a:r>
                      <a:r>
                        <a:rPr lang="es-CO" sz="1200" spc="5" dirty="0">
                          <a:solidFill>
                            <a:schemeClr val="tx1"/>
                          </a:solidFill>
                          <a:effectLst/>
                        </a:rPr>
                        <a:t>e</a:t>
                      </a:r>
                      <a:r>
                        <a:rPr lang="es-CO" sz="1200" dirty="0">
                          <a:solidFill>
                            <a:schemeClr val="tx1"/>
                          </a:solidFill>
                          <a:effectLst/>
                        </a:rPr>
                        <a:t>l s</a:t>
                      </a:r>
                      <a:r>
                        <a:rPr lang="es-CO" sz="1200" spc="5" dirty="0">
                          <a:solidFill>
                            <a:schemeClr val="tx1"/>
                          </a:solidFill>
                          <a:effectLst/>
                        </a:rPr>
                        <a:t>e</a:t>
                      </a:r>
                      <a:r>
                        <a:rPr lang="es-CO" sz="1200" spc="-25" dirty="0">
                          <a:solidFill>
                            <a:schemeClr val="tx1"/>
                          </a:solidFill>
                          <a:effectLst/>
                        </a:rPr>
                        <a:t>r</a:t>
                      </a:r>
                      <a:r>
                        <a:rPr lang="es-CO" sz="1200" spc="-75" dirty="0">
                          <a:solidFill>
                            <a:schemeClr val="tx1"/>
                          </a:solidFill>
                          <a:effectLst/>
                        </a:rPr>
                        <a:t>v</a:t>
                      </a:r>
                      <a:r>
                        <a:rPr lang="es-CO" sz="1200" spc="30" dirty="0">
                          <a:solidFill>
                            <a:schemeClr val="tx1"/>
                          </a:solidFill>
                          <a:effectLst/>
                        </a:rPr>
                        <a:t>i</a:t>
                      </a:r>
                      <a:r>
                        <a:rPr lang="es-CO" sz="1200" dirty="0">
                          <a:solidFill>
                            <a:schemeClr val="tx1"/>
                          </a:solidFill>
                          <a:effectLst/>
                        </a:rPr>
                        <a:t>c</a:t>
                      </a:r>
                      <a:r>
                        <a:rPr lang="es-CO" sz="1200" spc="30" dirty="0">
                          <a:solidFill>
                            <a:schemeClr val="tx1"/>
                          </a:solidFill>
                          <a:effectLst/>
                        </a:rPr>
                        <a:t>i</a:t>
                      </a:r>
                      <a:r>
                        <a:rPr lang="es-CO" sz="1200" dirty="0">
                          <a:solidFill>
                            <a:schemeClr val="tx1"/>
                          </a:solidFill>
                          <a:effectLst/>
                        </a:rPr>
                        <a:t>o</a:t>
                      </a:r>
                      <a:r>
                        <a:rPr lang="es-CO" sz="1200" spc="50" dirty="0">
                          <a:solidFill>
                            <a:schemeClr val="tx1"/>
                          </a:solidFill>
                          <a:effectLst/>
                        </a:rPr>
                        <a:t> </a:t>
                      </a:r>
                      <a:r>
                        <a:rPr lang="es-CO" sz="1200" spc="5" dirty="0">
                          <a:solidFill>
                            <a:schemeClr val="tx1"/>
                          </a:solidFill>
                          <a:effectLst/>
                        </a:rPr>
                        <a:t>a</a:t>
                      </a:r>
                      <a:r>
                        <a:rPr lang="es-CO" sz="1200" spc="-25" dirty="0">
                          <a:solidFill>
                            <a:schemeClr val="tx1"/>
                          </a:solidFill>
                          <a:effectLst/>
                        </a:rPr>
                        <a:t>m</a:t>
                      </a:r>
                      <a:r>
                        <a:rPr lang="es-CO" sz="1200" spc="5" dirty="0">
                          <a:solidFill>
                            <a:schemeClr val="tx1"/>
                          </a:solidFill>
                          <a:effectLst/>
                        </a:rPr>
                        <a:t>b</a:t>
                      </a:r>
                      <a:r>
                        <a:rPr lang="es-CO" sz="1200" spc="-65" dirty="0">
                          <a:solidFill>
                            <a:schemeClr val="tx1"/>
                          </a:solidFill>
                          <a:effectLst/>
                        </a:rPr>
                        <a:t>u</a:t>
                      </a:r>
                      <a:r>
                        <a:rPr lang="es-CO" sz="1200" spc="-40" dirty="0">
                          <a:solidFill>
                            <a:schemeClr val="tx1"/>
                          </a:solidFill>
                          <a:effectLst/>
                        </a:rPr>
                        <a:t>l</a:t>
                      </a:r>
                      <a:r>
                        <a:rPr lang="es-CO" sz="1200" spc="5" dirty="0">
                          <a:solidFill>
                            <a:schemeClr val="tx1"/>
                          </a:solidFill>
                          <a:effectLst/>
                        </a:rPr>
                        <a:t>a</a:t>
                      </a:r>
                      <a:r>
                        <a:rPr lang="es-CO" sz="1200" spc="-35" dirty="0">
                          <a:solidFill>
                            <a:schemeClr val="tx1"/>
                          </a:solidFill>
                          <a:effectLst/>
                        </a:rPr>
                        <a:t>t</a:t>
                      </a:r>
                      <a:r>
                        <a:rPr lang="es-CO" sz="1200" spc="5" dirty="0">
                          <a:solidFill>
                            <a:schemeClr val="tx1"/>
                          </a:solidFill>
                          <a:effectLst/>
                        </a:rPr>
                        <a:t>o</a:t>
                      </a:r>
                      <a:r>
                        <a:rPr lang="es-CO" sz="1200" spc="-25" dirty="0">
                          <a:solidFill>
                            <a:schemeClr val="tx1"/>
                          </a:solidFill>
                          <a:effectLst/>
                        </a:rPr>
                        <a:t>r</a:t>
                      </a:r>
                      <a:r>
                        <a:rPr lang="es-CO" sz="1200" spc="30" dirty="0">
                          <a:solidFill>
                            <a:schemeClr val="tx1"/>
                          </a:solidFill>
                          <a:effectLst/>
                        </a:rPr>
                        <a:t>i</a:t>
                      </a:r>
                      <a:r>
                        <a:rPr lang="es-CO" sz="1200" dirty="0">
                          <a:solidFill>
                            <a:schemeClr val="tx1"/>
                          </a:solidFill>
                          <a:effectLst/>
                        </a:rPr>
                        <a:t>o</a:t>
                      </a:r>
                      <a:r>
                        <a:rPr lang="es-CO" sz="1200" spc="125" dirty="0">
                          <a:solidFill>
                            <a:schemeClr val="tx1"/>
                          </a:solidFill>
                          <a:effectLst/>
                        </a:rPr>
                        <a:t> </a:t>
                      </a:r>
                      <a:r>
                        <a:rPr lang="es-CO" sz="1200" dirty="0">
                          <a:solidFill>
                            <a:schemeClr val="tx1"/>
                          </a:solidFill>
                          <a:effectLst/>
                        </a:rPr>
                        <a:t>y</a:t>
                      </a:r>
                      <a:r>
                        <a:rPr lang="es-CO" sz="1200" spc="-35" dirty="0">
                          <a:solidFill>
                            <a:schemeClr val="tx1"/>
                          </a:solidFill>
                          <a:effectLst/>
                        </a:rPr>
                        <a:t> </a:t>
                      </a:r>
                      <a:r>
                        <a:rPr lang="es-CO" sz="1200" spc="-65" dirty="0">
                          <a:solidFill>
                            <a:schemeClr val="tx1"/>
                          </a:solidFill>
                          <a:effectLst/>
                        </a:rPr>
                        <a:t>h</a:t>
                      </a:r>
                      <a:r>
                        <a:rPr lang="es-CO" sz="1200" spc="5" dirty="0">
                          <a:solidFill>
                            <a:schemeClr val="tx1"/>
                          </a:solidFill>
                          <a:effectLst/>
                        </a:rPr>
                        <a:t>o</a:t>
                      </a:r>
                      <a:r>
                        <a:rPr lang="es-CO" sz="1200" dirty="0">
                          <a:solidFill>
                            <a:schemeClr val="tx1"/>
                          </a:solidFill>
                          <a:effectLst/>
                        </a:rPr>
                        <a:t>s</a:t>
                      </a:r>
                      <a:r>
                        <a:rPr lang="es-CO" sz="1200" spc="5" dirty="0">
                          <a:solidFill>
                            <a:schemeClr val="tx1"/>
                          </a:solidFill>
                          <a:effectLst/>
                        </a:rPr>
                        <a:t>p</a:t>
                      </a:r>
                      <a:r>
                        <a:rPr lang="es-CO" sz="1200" spc="30" dirty="0">
                          <a:solidFill>
                            <a:schemeClr val="tx1"/>
                          </a:solidFill>
                          <a:effectLst/>
                        </a:rPr>
                        <a:t>i</a:t>
                      </a:r>
                      <a:r>
                        <a:rPr lang="es-CO" sz="1200" spc="-35" dirty="0">
                          <a:solidFill>
                            <a:schemeClr val="tx1"/>
                          </a:solidFill>
                          <a:effectLst/>
                        </a:rPr>
                        <a:t>t</a:t>
                      </a:r>
                      <a:r>
                        <a:rPr lang="es-CO" sz="1200" spc="5" dirty="0">
                          <a:solidFill>
                            <a:schemeClr val="tx1"/>
                          </a:solidFill>
                          <a:effectLst/>
                        </a:rPr>
                        <a:t>a</a:t>
                      </a:r>
                      <a:r>
                        <a:rPr lang="es-CO" sz="1200" spc="-40" dirty="0">
                          <a:solidFill>
                            <a:schemeClr val="tx1"/>
                          </a:solidFill>
                          <a:effectLst/>
                        </a:rPr>
                        <a:t>l</a:t>
                      </a:r>
                      <a:r>
                        <a:rPr lang="es-CO" sz="1200" spc="5" dirty="0">
                          <a:solidFill>
                            <a:schemeClr val="tx1"/>
                          </a:solidFill>
                          <a:effectLst/>
                        </a:rPr>
                        <a:t>a</a:t>
                      </a:r>
                      <a:r>
                        <a:rPr lang="es-CO" sz="1200" spc="-25" dirty="0">
                          <a:solidFill>
                            <a:schemeClr val="tx1"/>
                          </a:solidFill>
                          <a:effectLst/>
                        </a:rPr>
                        <a:t>r</a:t>
                      </a:r>
                      <a:r>
                        <a:rPr lang="es-CO" sz="1200" spc="30" dirty="0">
                          <a:solidFill>
                            <a:schemeClr val="tx1"/>
                          </a:solidFill>
                          <a:effectLst/>
                        </a:rPr>
                        <a:t>i</a:t>
                      </a:r>
                      <a:r>
                        <a:rPr lang="es-CO" sz="1200" dirty="0">
                          <a:solidFill>
                            <a:schemeClr val="tx1"/>
                          </a:solidFill>
                          <a:effectLst/>
                        </a:rPr>
                        <a:t>o</a:t>
                      </a:r>
                      <a:endParaRPr lang="es-CO" sz="1000" dirty="0">
                        <a:solidFill>
                          <a:schemeClr val="tx1"/>
                        </a:solidFill>
                        <a:effectLst/>
                        <a:latin typeface="Times New Roman"/>
                        <a:ea typeface="Times New Roman"/>
                      </a:endParaRPr>
                    </a:p>
                  </a:txBody>
                  <a:tcPr marL="0" marR="0" marT="0" marB="0">
                    <a:solidFill>
                      <a:schemeClr val="accent2">
                        <a:lumMod val="60000"/>
                        <a:lumOff val="40000"/>
                      </a:schemeClr>
                    </a:solidFill>
                  </a:tcPr>
                </a:tc>
              </a:tr>
              <a:tr h="804200">
                <a:tc>
                  <a:txBody>
                    <a:bodyPr/>
                    <a:lstStyle/>
                    <a:p>
                      <a:pPr marL="66040">
                        <a:lnSpc>
                          <a:spcPct val="115000"/>
                        </a:lnSpc>
                        <a:spcAft>
                          <a:spcPts val="0"/>
                        </a:spcAft>
                      </a:pPr>
                      <a:r>
                        <a:rPr lang="es-CO" sz="1200" spc="-110">
                          <a:solidFill>
                            <a:schemeClr val="tx1"/>
                          </a:solidFill>
                          <a:effectLst/>
                        </a:rPr>
                        <a:t>I</a:t>
                      </a:r>
                      <a:r>
                        <a:rPr lang="es-CO" sz="1200" spc="-35">
                          <a:solidFill>
                            <a:schemeClr val="tx1"/>
                          </a:solidFill>
                          <a:effectLst/>
                        </a:rPr>
                        <a:t>.</a:t>
                      </a:r>
                      <a:r>
                        <a:rPr lang="es-CO" sz="1200" spc="5">
                          <a:solidFill>
                            <a:schemeClr val="tx1"/>
                          </a:solidFill>
                          <a:effectLst/>
                        </a:rPr>
                        <a:t>5</a:t>
                      </a:r>
                      <a:r>
                        <a:rPr lang="es-CO" sz="1200" spc="-35">
                          <a:solidFill>
                            <a:schemeClr val="tx1"/>
                          </a:solidFill>
                          <a:effectLst/>
                        </a:rPr>
                        <a:t>.</a:t>
                      </a:r>
                      <a:r>
                        <a:rPr lang="es-CO" sz="1200">
                          <a:solidFill>
                            <a:schemeClr val="tx1"/>
                          </a:solidFill>
                          <a:effectLst/>
                        </a:rPr>
                        <a:t>2</a:t>
                      </a:r>
                      <a:endParaRPr lang="es-CO" sz="1000">
                        <a:solidFill>
                          <a:schemeClr val="tx1"/>
                        </a:solidFill>
                        <a:effectLst/>
                        <a:latin typeface="Times New Roman"/>
                        <a:ea typeface="Times New Roman"/>
                      </a:endParaRPr>
                    </a:p>
                  </a:txBody>
                  <a:tcPr marL="0" marR="0" marT="0" marB="0">
                    <a:solidFill>
                      <a:schemeClr val="accent2">
                        <a:lumMod val="60000"/>
                        <a:lumOff val="40000"/>
                      </a:schemeClr>
                    </a:solidFill>
                  </a:tcPr>
                </a:tc>
                <a:tc>
                  <a:txBody>
                    <a:bodyPr/>
                    <a:lstStyle/>
                    <a:p>
                      <a:pPr marL="76200">
                        <a:lnSpc>
                          <a:spcPct val="115000"/>
                        </a:lnSpc>
                        <a:spcAft>
                          <a:spcPts val="0"/>
                        </a:spcAft>
                      </a:pPr>
                      <a:r>
                        <a:rPr lang="es-CO" sz="1200" spc="-40" dirty="0">
                          <a:solidFill>
                            <a:schemeClr val="tx1"/>
                          </a:solidFill>
                          <a:effectLst/>
                        </a:rPr>
                        <a:t>N</a:t>
                      </a:r>
                      <a:r>
                        <a:rPr lang="es-CO" sz="1200" dirty="0">
                          <a:solidFill>
                            <a:schemeClr val="tx1"/>
                          </a:solidFill>
                          <a:effectLst/>
                        </a:rPr>
                        <a:t>º</a:t>
                      </a:r>
                      <a:r>
                        <a:rPr lang="es-CO" sz="1200" spc="55" dirty="0">
                          <a:solidFill>
                            <a:schemeClr val="tx1"/>
                          </a:solidFill>
                          <a:effectLst/>
                        </a:rPr>
                        <a:t> </a:t>
                      </a:r>
                      <a:r>
                        <a:rPr lang="es-CO" sz="1200" spc="5" dirty="0">
                          <a:solidFill>
                            <a:schemeClr val="tx1"/>
                          </a:solidFill>
                          <a:effectLst/>
                        </a:rPr>
                        <a:t>d</a:t>
                      </a:r>
                      <a:r>
                        <a:rPr lang="es-CO" sz="1200" dirty="0">
                          <a:solidFill>
                            <a:schemeClr val="tx1"/>
                          </a:solidFill>
                          <a:effectLst/>
                        </a:rPr>
                        <a:t>e</a:t>
                      </a:r>
                      <a:r>
                        <a:rPr lang="es-CO" sz="1200" spc="-25" dirty="0">
                          <a:solidFill>
                            <a:schemeClr val="tx1"/>
                          </a:solidFill>
                          <a:effectLst/>
                        </a:rPr>
                        <a:t> </a:t>
                      </a:r>
                      <a:r>
                        <a:rPr lang="es-CO" sz="1200" spc="5" dirty="0">
                          <a:solidFill>
                            <a:schemeClr val="tx1"/>
                          </a:solidFill>
                          <a:effectLst/>
                        </a:rPr>
                        <a:t>pa</a:t>
                      </a:r>
                      <a:r>
                        <a:rPr lang="es-CO" sz="1200" dirty="0">
                          <a:solidFill>
                            <a:schemeClr val="tx1"/>
                          </a:solidFill>
                          <a:effectLst/>
                        </a:rPr>
                        <a:t>c</a:t>
                      </a:r>
                      <a:r>
                        <a:rPr lang="es-CO" sz="1200" spc="30" dirty="0">
                          <a:solidFill>
                            <a:schemeClr val="tx1"/>
                          </a:solidFill>
                          <a:effectLst/>
                        </a:rPr>
                        <a:t>i</a:t>
                      </a:r>
                      <a:r>
                        <a:rPr lang="es-CO" sz="1200" spc="5" dirty="0">
                          <a:solidFill>
                            <a:schemeClr val="tx1"/>
                          </a:solidFill>
                          <a:effectLst/>
                        </a:rPr>
                        <a:t>e</a:t>
                      </a:r>
                      <a:r>
                        <a:rPr lang="es-CO" sz="1200" spc="-65" dirty="0">
                          <a:solidFill>
                            <a:schemeClr val="tx1"/>
                          </a:solidFill>
                          <a:effectLst/>
                        </a:rPr>
                        <a:t>n</a:t>
                      </a:r>
                      <a:r>
                        <a:rPr lang="es-CO" sz="1200" spc="-35" dirty="0">
                          <a:solidFill>
                            <a:schemeClr val="tx1"/>
                          </a:solidFill>
                          <a:effectLst/>
                        </a:rPr>
                        <a:t>t</a:t>
                      </a:r>
                      <a:r>
                        <a:rPr lang="es-CO" sz="1200" spc="5" dirty="0">
                          <a:solidFill>
                            <a:schemeClr val="tx1"/>
                          </a:solidFill>
                          <a:effectLst/>
                        </a:rPr>
                        <a:t>e</a:t>
                      </a:r>
                      <a:r>
                        <a:rPr lang="es-CO" sz="1200" dirty="0">
                          <a:solidFill>
                            <a:schemeClr val="tx1"/>
                          </a:solidFill>
                          <a:effectLst/>
                        </a:rPr>
                        <a:t>s</a:t>
                      </a:r>
                      <a:r>
                        <a:rPr lang="es-CO" sz="1200" spc="40" dirty="0">
                          <a:solidFill>
                            <a:schemeClr val="tx1"/>
                          </a:solidFill>
                          <a:effectLst/>
                        </a:rPr>
                        <a:t> </a:t>
                      </a:r>
                      <a:r>
                        <a:rPr lang="es-CO" sz="1200" spc="-25" dirty="0">
                          <a:solidFill>
                            <a:schemeClr val="tx1"/>
                          </a:solidFill>
                          <a:effectLst/>
                        </a:rPr>
                        <a:t>r</a:t>
                      </a:r>
                      <a:r>
                        <a:rPr lang="es-CO" sz="1200" spc="5" dirty="0">
                          <a:solidFill>
                            <a:schemeClr val="tx1"/>
                          </a:solidFill>
                          <a:effectLst/>
                        </a:rPr>
                        <a:t>e</a:t>
                      </a:r>
                      <a:r>
                        <a:rPr lang="es-CO" sz="1200" spc="-25" dirty="0">
                          <a:solidFill>
                            <a:schemeClr val="tx1"/>
                          </a:solidFill>
                          <a:effectLst/>
                        </a:rPr>
                        <a:t>m</a:t>
                      </a:r>
                      <a:r>
                        <a:rPr lang="es-CO" sz="1200" spc="30" dirty="0">
                          <a:solidFill>
                            <a:schemeClr val="tx1"/>
                          </a:solidFill>
                          <a:effectLst/>
                        </a:rPr>
                        <a:t>i</a:t>
                      </a:r>
                      <a:r>
                        <a:rPr lang="es-CO" sz="1200" spc="-35" dirty="0">
                          <a:solidFill>
                            <a:schemeClr val="tx1"/>
                          </a:solidFill>
                          <a:effectLst/>
                        </a:rPr>
                        <a:t>t</a:t>
                      </a:r>
                      <a:r>
                        <a:rPr lang="es-CO" sz="1200" spc="30" dirty="0">
                          <a:solidFill>
                            <a:schemeClr val="tx1"/>
                          </a:solidFill>
                          <a:effectLst/>
                        </a:rPr>
                        <a:t>i</a:t>
                      </a:r>
                      <a:r>
                        <a:rPr lang="es-CO" sz="1200" spc="5" dirty="0">
                          <a:solidFill>
                            <a:schemeClr val="tx1"/>
                          </a:solidFill>
                          <a:effectLst/>
                        </a:rPr>
                        <a:t>do</a:t>
                      </a:r>
                      <a:r>
                        <a:rPr lang="es-CO" sz="1200" dirty="0">
                          <a:solidFill>
                            <a:schemeClr val="tx1"/>
                          </a:solidFill>
                          <a:effectLst/>
                        </a:rPr>
                        <a:t>s</a:t>
                      </a:r>
                      <a:r>
                        <a:rPr lang="es-CO" sz="1200" spc="-30" dirty="0">
                          <a:solidFill>
                            <a:schemeClr val="tx1"/>
                          </a:solidFill>
                          <a:effectLst/>
                        </a:rPr>
                        <a:t> </a:t>
                      </a:r>
                      <a:r>
                        <a:rPr lang="es-CO" sz="1200" spc="5" dirty="0">
                          <a:solidFill>
                            <a:schemeClr val="tx1"/>
                          </a:solidFill>
                          <a:effectLst/>
                        </a:rPr>
                        <a:t>de</a:t>
                      </a:r>
                      <a:r>
                        <a:rPr lang="es-CO" sz="1200" dirty="0">
                          <a:solidFill>
                            <a:schemeClr val="tx1"/>
                          </a:solidFill>
                          <a:effectLst/>
                        </a:rPr>
                        <a:t>s</a:t>
                      </a:r>
                      <a:r>
                        <a:rPr lang="es-CO" sz="1200" spc="5" dirty="0">
                          <a:solidFill>
                            <a:schemeClr val="tx1"/>
                          </a:solidFill>
                          <a:effectLst/>
                        </a:rPr>
                        <a:t>d</a:t>
                      </a:r>
                      <a:r>
                        <a:rPr lang="es-CO" sz="1200" dirty="0">
                          <a:solidFill>
                            <a:schemeClr val="tx1"/>
                          </a:solidFill>
                          <a:effectLst/>
                        </a:rPr>
                        <a:t>e</a:t>
                      </a:r>
                      <a:r>
                        <a:rPr lang="es-CO" sz="1200" spc="50" dirty="0">
                          <a:solidFill>
                            <a:schemeClr val="tx1"/>
                          </a:solidFill>
                          <a:effectLst/>
                        </a:rPr>
                        <a:t> </a:t>
                      </a:r>
                      <a:r>
                        <a:rPr lang="es-CO" sz="1200" spc="5" dirty="0">
                          <a:solidFill>
                            <a:schemeClr val="tx1"/>
                          </a:solidFill>
                          <a:effectLst/>
                        </a:rPr>
                        <a:t>e</a:t>
                      </a:r>
                      <a:r>
                        <a:rPr lang="es-CO" sz="1200" dirty="0">
                          <a:solidFill>
                            <a:schemeClr val="tx1"/>
                          </a:solidFill>
                          <a:effectLst/>
                        </a:rPr>
                        <a:t>l</a:t>
                      </a:r>
                      <a:r>
                        <a:rPr lang="es-CO" sz="1200" spc="-75" dirty="0">
                          <a:solidFill>
                            <a:schemeClr val="tx1"/>
                          </a:solidFill>
                          <a:effectLst/>
                        </a:rPr>
                        <a:t> </a:t>
                      </a:r>
                      <a:r>
                        <a:rPr lang="es-CO" sz="1200" dirty="0">
                          <a:solidFill>
                            <a:schemeClr val="tx1"/>
                          </a:solidFill>
                          <a:effectLst/>
                        </a:rPr>
                        <a:t>s</a:t>
                      </a:r>
                      <a:r>
                        <a:rPr lang="es-CO" sz="1200" spc="5" dirty="0">
                          <a:solidFill>
                            <a:schemeClr val="tx1"/>
                          </a:solidFill>
                          <a:effectLst/>
                        </a:rPr>
                        <a:t>e</a:t>
                      </a:r>
                      <a:r>
                        <a:rPr lang="es-CO" sz="1200" spc="-25" dirty="0">
                          <a:solidFill>
                            <a:schemeClr val="tx1"/>
                          </a:solidFill>
                          <a:effectLst/>
                        </a:rPr>
                        <a:t>r</a:t>
                      </a:r>
                      <a:r>
                        <a:rPr lang="es-CO" sz="1200" spc="-75" dirty="0">
                          <a:solidFill>
                            <a:schemeClr val="tx1"/>
                          </a:solidFill>
                          <a:effectLst/>
                        </a:rPr>
                        <a:t>v</a:t>
                      </a:r>
                      <a:r>
                        <a:rPr lang="es-CO" sz="1200" spc="30" dirty="0">
                          <a:solidFill>
                            <a:schemeClr val="tx1"/>
                          </a:solidFill>
                          <a:effectLst/>
                        </a:rPr>
                        <a:t>i</a:t>
                      </a:r>
                      <a:r>
                        <a:rPr lang="es-CO" sz="1200" dirty="0">
                          <a:solidFill>
                            <a:schemeClr val="tx1"/>
                          </a:solidFill>
                          <a:effectLst/>
                        </a:rPr>
                        <a:t>c</a:t>
                      </a:r>
                      <a:r>
                        <a:rPr lang="es-CO" sz="1200" spc="30" dirty="0">
                          <a:solidFill>
                            <a:schemeClr val="tx1"/>
                          </a:solidFill>
                          <a:effectLst/>
                        </a:rPr>
                        <a:t>i</a:t>
                      </a:r>
                      <a:r>
                        <a:rPr lang="es-CO" sz="1200" dirty="0">
                          <a:solidFill>
                            <a:schemeClr val="tx1"/>
                          </a:solidFill>
                          <a:effectLst/>
                        </a:rPr>
                        <a:t>o</a:t>
                      </a:r>
                      <a:r>
                        <a:rPr lang="es-CO" sz="1200" spc="50" dirty="0">
                          <a:solidFill>
                            <a:schemeClr val="tx1"/>
                          </a:solidFill>
                          <a:effectLst/>
                        </a:rPr>
                        <a:t> </a:t>
                      </a:r>
                      <a:r>
                        <a:rPr lang="es-CO" sz="1200" spc="5" dirty="0">
                          <a:solidFill>
                            <a:schemeClr val="tx1"/>
                          </a:solidFill>
                          <a:effectLst/>
                        </a:rPr>
                        <a:t>d</a:t>
                      </a:r>
                      <a:r>
                        <a:rPr lang="es-CO" sz="1200" dirty="0">
                          <a:solidFill>
                            <a:schemeClr val="tx1"/>
                          </a:solidFill>
                          <a:effectLst/>
                        </a:rPr>
                        <a:t>e</a:t>
                      </a:r>
                      <a:endParaRPr lang="es-CO" sz="1000" dirty="0">
                        <a:solidFill>
                          <a:schemeClr val="tx1"/>
                        </a:solidFill>
                        <a:effectLst/>
                      </a:endParaRPr>
                    </a:p>
                    <a:p>
                      <a:pPr marL="76200">
                        <a:lnSpc>
                          <a:spcPct val="115000"/>
                        </a:lnSpc>
                        <a:spcBef>
                          <a:spcPts val="195"/>
                        </a:spcBef>
                        <a:spcAft>
                          <a:spcPts val="0"/>
                        </a:spcAft>
                      </a:pPr>
                      <a:r>
                        <a:rPr lang="es-CO" sz="1200" spc="-65" dirty="0">
                          <a:solidFill>
                            <a:schemeClr val="tx1"/>
                          </a:solidFill>
                          <a:effectLst/>
                        </a:rPr>
                        <a:t>u</a:t>
                      </a:r>
                      <a:r>
                        <a:rPr lang="es-CO" sz="1200" spc="-25" dirty="0">
                          <a:solidFill>
                            <a:schemeClr val="tx1"/>
                          </a:solidFill>
                          <a:effectLst/>
                        </a:rPr>
                        <a:t>r</a:t>
                      </a:r>
                      <a:r>
                        <a:rPr lang="es-CO" sz="1200" spc="5" dirty="0">
                          <a:solidFill>
                            <a:schemeClr val="tx1"/>
                          </a:solidFill>
                          <a:effectLst/>
                        </a:rPr>
                        <a:t>ge</a:t>
                      </a:r>
                      <a:r>
                        <a:rPr lang="es-CO" sz="1200" spc="-65" dirty="0">
                          <a:solidFill>
                            <a:schemeClr val="tx1"/>
                          </a:solidFill>
                          <a:effectLst/>
                        </a:rPr>
                        <a:t>n</a:t>
                      </a:r>
                      <a:r>
                        <a:rPr lang="es-CO" sz="1200" dirty="0">
                          <a:solidFill>
                            <a:schemeClr val="tx1"/>
                          </a:solidFill>
                          <a:effectLst/>
                        </a:rPr>
                        <a:t>c</a:t>
                      </a:r>
                      <a:r>
                        <a:rPr lang="es-CO" sz="1200" spc="30" dirty="0">
                          <a:solidFill>
                            <a:schemeClr val="tx1"/>
                          </a:solidFill>
                          <a:effectLst/>
                        </a:rPr>
                        <a:t>i</a:t>
                      </a:r>
                      <a:r>
                        <a:rPr lang="es-CO" sz="1200" spc="5" dirty="0">
                          <a:solidFill>
                            <a:schemeClr val="tx1"/>
                          </a:solidFill>
                          <a:effectLst/>
                        </a:rPr>
                        <a:t>a</a:t>
                      </a:r>
                      <a:r>
                        <a:rPr lang="es-CO" sz="1200" dirty="0">
                          <a:solidFill>
                            <a:schemeClr val="tx1"/>
                          </a:solidFill>
                          <a:effectLst/>
                        </a:rPr>
                        <a:t>s</a:t>
                      </a:r>
                      <a:r>
                        <a:rPr lang="es-CO" sz="1200" spc="115" dirty="0">
                          <a:solidFill>
                            <a:schemeClr val="tx1"/>
                          </a:solidFill>
                          <a:effectLst/>
                        </a:rPr>
                        <a:t> </a:t>
                      </a:r>
                      <a:r>
                        <a:rPr lang="es-CO" sz="1200" dirty="0">
                          <a:solidFill>
                            <a:schemeClr val="tx1"/>
                          </a:solidFill>
                          <a:effectLst/>
                        </a:rPr>
                        <a:t>a</a:t>
                      </a:r>
                      <a:r>
                        <a:rPr lang="es-CO" sz="1200" spc="-25" dirty="0">
                          <a:solidFill>
                            <a:schemeClr val="tx1"/>
                          </a:solidFill>
                          <a:effectLst/>
                        </a:rPr>
                        <a:t> </a:t>
                      </a:r>
                      <a:r>
                        <a:rPr lang="es-CO" sz="1200" spc="-65" dirty="0">
                          <a:solidFill>
                            <a:schemeClr val="tx1"/>
                          </a:solidFill>
                          <a:effectLst/>
                        </a:rPr>
                        <a:t>n</a:t>
                      </a:r>
                      <a:r>
                        <a:rPr lang="es-CO" sz="1200" spc="30" dirty="0">
                          <a:solidFill>
                            <a:schemeClr val="tx1"/>
                          </a:solidFill>
                          <a:effectLst/>
                        </a:rPr>
                        <a:t>i</a:t>
                      </a:r>
                      <a:r>
                        <a:rPr lang="es-CO" sz="1200" spc="-75" dirty="0">
                          <a:solidFill>
                            <a:schemeClr val="tx1"/>
                          </a:solidFill>
                          <a:effectLst/>
                        </a:rPr>
                        <a:t>v</a:t>
                      </a:r>
                      <a:r>
                        <a:rPr lang="es-CO" sz="1200" spc="5" dirty="0">
                          <a:solidFill>
                            <a:schemeClr val="tx1"/>
                          </a:solidFill>
                          <a:effectLst/>
                        </a:rPr>
                        <a:t>e</a:t>
                      </a:r>
                      <a:r>
                        <a:rPr lang="es-CO" sz="1200" spc="-40" dirty="0">
                          <a:solidFill>
                            <a:schemeClr val="tx1"/>
                          </a:solidFill>
                          <a:effectLst/>
                        </a:rPr>
                        <a:t>l</a:t>
                      </a:r>
                      <a:r>
                        <a:rPr lang="es-CO" sz="1200" spc="5" dirty="0">
                          <a:solidFill>
                            <a:schemeClr val="tx1"/>
                          </a:solidFill>
                          <a:effectLst/>
                        </a:rPr>
                        <a:t>e</a:t>
                      </a:r>
                      <a:r>
                        <a:rPr lang="es-CO" sz="1200" dirty="0">
                          <a:solidFill>
                            <a:schemeClr val="tx1"/>
                          </a:solidFill>
                          <a:effectLst/>
                        </a:rPr>
                        <a:t>s</a:t>
                      </a:r>
                      <a:r>
                        <a:rPr lang="es-CO" sz="1200" spc="115" dirty="0">
                          <a:solidFill>
                            <a:schemeClr val="tx1"/>
                          </a:solidFill>
                          <a:effectLst/>
                        </a:rPr>
                        <a:t> </a:t>
                      </a:r>
                      <a:r>
                        <a:rPr lang="es-CO" sz="1200" dirty="0">
                          <a:solidFill>
                            <a:schemeClr val="tx1"/>
                          </a:solidFill>
                          <a:effectLst/>
                        </a:rPr>
                        <a:t>s</a:t>
                      </a:r>
                      <a:r>
                        <a:rPr lang="es-CO" sz="1200" spc="-65" dirty="0">
                          <a:solidFill>
                            <a:schemeClr val="tx1"/>
                          </a:solidFill>
                          <a:effectLst/>
                        </a:rPr>
                        <a:t>u</a:t>
                      </a:r>
                      <a:r>
                        <a:rPr lang="es-CO" sz="1200" spc="5" dirty="0">
                          <a:solidFill>
                            <a:schemeClr val="tx1"/>
                          </a:solidFill>
                          <a:effectLst/>
                        </a:rPr>
                        <a:t>pe</a:t>
                      </a:r>
                      <a:r>
                        <a:rPr lang="es-CO" sz="1200" spc="-25" dirty="0">
                          <a:solidFill>
                            <a:schemeClr val="tx1"/>
                          </a:solidFill>
                          <a:effectLst/>
                        </a:rPr>
                        <a:t>r</a:t>
                      </a:r>
                      <a:r>
                        <a:rPr lang="es-CO" sz="1200" spc="30" dirty="0">
                          <a:solidFill>
                            <a:schemeClr val="tx1"/>
                          </a:solidFill>
                          <a:effectLst/>
                        </a:rPr>
                        <a:t>i</a:t>
                      </a:r>
                      <a:r>
                        <a:rPr lang="es-CO" sz="1200" spc="5" dirty="0">
                          <a:solidFill>
                            <a:schemeClr val="tx1"/>
                          </a:solidFill>
                          <a:effectLst/>
                        </a:rPr>
                        <a:t>o</a:t>
                      </a:r>
                      <a:r>
                        <a:rPr lang="es-CO" sz="1200" spc="-25" dirty="0">
                          <a:solidFill>
                            <a:schemeClr val="tx1"/>
                          </a:solidFill>
                          <a:effectLst/>
                        </a:rPr>
                        <a:t>r</a:t>
                      </a:r>
                      <a:r>
                        <a:rPr lang="es-CO" sz="1200" spc="5" dirty="0">
                          <a:solidFill>
                            <a:schemeClr val="tx1"/>
                          </a:solidFill>
                          <a:effectLst/>
                        </a:rPr>
                        <a:t>e</a:t>
                      </a:r>
                      <a:r>
                        <a:rPr lang="es-CO" sz="1200" dirty="0">
                          <a:solidFill>
                            <a:schemeClr val="tx1"/>
                          </a:solidFill>
                          <a:effectLst/>
                        </a:rPr>
                        <a:t>s</a:t>
                      </a:r>
                      <a:endParaRPr lang="es-CO" sz="1000" dirty="0">
                        <a:solidFill>
                          <a:schemeClr val="tx1"/>
                        </a:solidFill>
                        <a:effectLst/>
                        <a:latin typeface="Times New Roman"/>
                        <a:ea typeface="Times New Roman"/>
                      </a:endParaRPr>
                    </a:p>
                  </a:txBody>
                  <a:tcPr marL="0" marR="0" marT="0" marB="0">
                    <a:solidFill>
                      <a:schemeClr val="accent2">
                        <a:lumMod val="60000"/>
                        <a:lumOff val="40000"/>
                      </a:schemeClr>
                    </a:solidFill>
                  </a:tcPr>
                </a:tc>
              </a:tr>
              <a:tr h="790987">
                <a:tc>
                  <a:txBody>
                    <a:bodyPr/>
                    <a:lstStyle/>
                    <a:p>
                      <a:pPr marL="66040">
                        <a:lnSpc>
                          <a:spcPct val="115000"/>
                        </a:lnSpc>
                        <a:spcAft>
                          <a:spcPts val="0"/>
                        </a:spcAft>
                      </a:pPr>
                      <a:r>
                        <a:rPr lang="es-CO" sz="1200" spc="-110">
                          <a:solidFill>
                            <a:schemeClr val="tx1"/>
                          </a:solidFill>
                          <a:effectLst/>
                        </a:rPr>
                        <a:t>I</a:t>
                      </a:r>
                      <a:r>
                        <a:rPr lang="es-CO" sz="1200" spc="-35">
                          <a:solidFill>
                            <a:schemeClr val="tx1"/>
                          </a:solidFill>
                          <a:effectLst/>
                        </a:rPr>
                        <a:t>.</a:t>
                      </a:r>
                      <a:r>
                        <a:rPr lang="es-CO" sz="1200" spc="5">
                          <a:solidFill>
                            <a:schemeClr val="tx1"/>
                          </a:solidFill>
                          <a:effectLst/>
                        </a:rPr>
                        <a:t>5</a:t>
                      </a:r>
                      <a:r>
                        <a:rPr lang="es-CO" sz="1200" spc="-35">
                          <a:solidFill>
                            <a:schemeClr val="tx1"/>
                          </a:solidFill>
                          <a:effectLst/>
                        </a:rPr>
                        <a:t>.</a:t>
                      </a:r>
                      <a:r>
                        <a:rPr lang="es-CO" sz="1200" spc="5">
                          <a:solidFill>
                            <a:schemeClr val="tx1"/>
                          </a:solidFill>
                          <a:effectLst/>
                        </a:rPr>
                        <a:t>2</a:t>
                      </a:r>
                      <a:r>
                        <a:rPr lang="es-CO" sz="1200">
                          <a:solidFill>
                            <a:schemeClr val="tx1"/>
                          </a:solidFill>
                          <a:effectLst/>
                        </a:rPr>
                        <a:t>.</a:t>
                      </a:r>
                      <a:endParaRPr lang="es-CO" sz="1000">
                        <a:solidFill>
                          <a:schemeClr val="tx1"/>
                        </a:solidFill>
                        <a:effectLst/>
                        <a:latin typeface="Times New Roman"/>
                        <a:ea typeface="Times New Roman"/>
                      </a:endParaRPr>
                    </a:p>
                  </a:txBody>
                  <a:tcPr marL="0" marR="0" marT="0" marB="0">
                    <a:solidFill>
                      <a:schemeClr val="accent2">
                        <a:lumMod val="60000"/>
                        <a:lumOff val="40000"/>
                      </a:schemeClr>
                    </a:solidFill>
                  </a:tcPr>
                </a:tc>
                <a:tc>
                  <a:txBody>
                    <a:bodyPr/>
                    <a:lstStyle/>
                    <a:p>
                      <a:pPr marL="76200">
                        <a:lnSpc>
                          <a:spcPct val="115000"/>
                        </a:lnSpc>
                        <a:spcAft>
                          <a:spcPts val="0"/>
                        </a:spcAft>
                      </a:pPr>
                      <a:r>
                        <a:rPr lang="es-CO" sz="1200" spc="-40" dirty="0">
                          <a:solidFill>
                            <a:schemeClr val="tx1"/>
                          </a:solidFill>
                          <a:effectLst/>
                        </a:rPr>
                        <a:t>N</a:t>
                      </a:r>
                      <a:r>
                        <a:rPr lang="es-CO" sz="1200" dirty="0">
                          <a:solidFill>
                            <a:schemeClr val="tx1"/>
                          </a:solidFill>
                          <a:effectLst/>
                        </a:rPr>
                        <a:t>º</a:t>
                      </a:r>
                      <a:r>
                        <a:rPr lang="es-CO" sz="1200" spc="55" dirty="0">
                          <a:solidFill>
                            <a:schemeClr val="tx1"/>
                          </a:solidFill>
                          <a:effectLst/>
                        </a:rPr>
                        <a:t> </a:t>
                      </a:r>
                      <a:r>
                        <a:rPr lang="es-CO" sz="1200" spc="5" dirty="0">
                          <a:solidFill>
                            <a:schemeClr val="tx1"/>
                          </a:solidFill>
                          <a:effectLst/>
                        </a:rPr>
                        <a:t>d</a:t>
                      </a:r>
                      <a:r>
                        <a:rPr lang="es-CO" sz="1200" dirty="0">
                          <a:solidFill>
                            <a:schemeClr val="tx1"/>
                          </a:solidFill>
                          <a:effectLst/>
                        </a:rPr>
                        <a:t>e</a:t>
                      </a:r>
                      <a:r>
                        <a:rPr lang="es-CO" sz="1200" spc="-25" dirty="0">
                          <a:solidFill>
                            <a:schemeClr val="tx1"/>
                          </a:solidFill>
                          <a:effectLst/>
                        </a:rPr>
                        <a:t> </a:t>
                      </a:r>
                      <a:r>
                        <a:rPr lang="es-CO" sz="1200" spc="5" dirty="0">
                          <a:solidFill>
                            <a:schemeClr val="tx1"/>
                          </a:solidFill>
                          <a:effectLst/>
                        </a:rPr>
                        <a:t>pa</a:t>
                      </a:r>
                      <a:r>
                        <a:rPr lang="es-CO" sz="1200" dirty="0">
                          <a:solidFill>
                            <a:schemeClr val="tx1"/>
                          </a:solidFill>
                          <a:effectLst/>
                        </a:rPr>
                        <a:t>c</a:t>
                      </a:r>
                      <a:r>
                        <a:rPr lang="es-CO" sz="1200" spc="30" dirty="0">
                          <a:solidFill>
                            <a:schemeClr val="tx1"/>
                          </a:solidFill>
                          <a:effectLst/>
                        </a:rPr>
                        <a:t>i</a:t>
                      </a:r>
                      <a:r>
                        <a:rPr lang="es-CO" sz="1200" spc="5" dirty="0">
                          <a:solidFill>
                            <a:schemeClr val="tx1"/>
                          </a:solidFill>
                          <a:effectLst/>
                        </a:rPr>
                        <a:t>e</a:t>
                      </a:r>
                      <a:r>
                        <a:rPr lang="es-CO" sz="1200" spc="-65" dirty="0">
                          <a:solidFill>
                            <a:schemeClr val="tx1"/>
                          </a:solidFill>
                          <a:effectLst/>
                        </a:rPr>
                        <a:t>n</a:t>
                      </a:r>
                      <a:r>
                        <a:rPr lang="es-CO" sz="1200" spc="-35" dirty="0">
                          <a:solidFill>
                            <a:schemeClr val="tx1"/>
                          </a:solidFill>
                          <a:effectLst/>
                        </a:rPr>
                        <a:t>t</a:t>
                      </a:r>
                      <a:r>
                        <a:rPr lang="es-CO" sz="1200" spc="5" dirty="0">
                          <a:solidFill>
                            <a:schemeClr val="tx1"/>
                          </a:solidFill>
                          <a:effectLst/>
                        </a:rPr>
                        <a:t>e</a:t>
                      </a:r>
                      <a:r>
                        <a:rPr lang="es-CO" sz="1200" dirty="0">
                          <a:solidFill>
                            <a:schemeClr val="tx1"/>
                          </a:solidFill>
                          <a:effectLst/>
                        </a:rPr>
                        <a:t>s</a:t>
                      </a:r>
                      <a:r>
                        <a:rPr lang="es-CO" sz="1200" spc="40" dirty="0">
                          <a:solidFill>
                            <a:schemeClr val="tx1"/>
                          </a:solidFill>
                          <a:effectLst/>
                        </a:rPr>
                        <a:t> </a:t>
                      </a:r>
                      <a:r>
                        <a:rPr lang="es-CO" sz="1200" spc="-25" dirty="0">
                          <a:solidFill>
                            <a:schemeClr val="tx1"/>
                          </a:solidFill>
                          <a:effectLst/>
                        </a:rPr>
                        <a:t>r</a:t>
                      </a:r>
                      <a:r>
                        <a:rPr lang="es-CO" sz="1200" spc="5" dirty="0">
                          <a:solidFill>
                            <a:schemeClr val="tx1"/>
                          </a:solidFill>
                          <a:effectLst/>
                        </a:rPr>
                        <a:t>e</a:t>
                      </a:r>
                      <a:r>
                        <a:rPr lang="es-CO" sz="1200" spc="-25" dirty="0">
                          <a:solidFill>
                            <a:schemeClr val="tx1"/>
                          </a:solidFill>
                          <a:effectLst/>
                        </a:rPr>
                        <a:t>m</a:t>
                      </a:r>
                      <a:r>
                        <a:rPr lang="es-CO" sz="1200" spc="30" dirty="0">
                          <a:solidFill>
                            <a:schemeClr val="tx1"/>
                          </a:solidFill>
                          <a:effectLst/>
                        </a:rPr>
                        <a:t>i</a:t>
                      </a:r>
                      <a:r>
                        <a:rPr lang="es-CO" sz="1200" spc="-35" dirty="0">
                          <a:solidFill>
                            <a:schemeClr val="tx1"/>
                          </a:solidFill>
                          <a:effectLst/>
                        </a:rPr>
                        <a:t>t</a:t>
                      </a:r>
                      <a:r>
                        <a:rPr lang="es-CO" sz="1200" spc="30" dirty="0">
                          <a:solidFill>
                            <a:schemeClr val="tx1"/>
                          </a:solidFill>
                          <a:effectLst/>
                        </a:rPr>
                        <a:t>i</a:t>
                      </a:r>
                      <a:r>
                        <a:rPr lang="es-CO" sz="1200" spc="5" dirty="0">
                          <a:solidFill>
                            <a:schemeClr val="tx1"/>
                          </a:solidFill>
                          <a:effectLst/>
                        </a:rPr>
                        <a:t>do</a:t>
                      </a:r>
                      <a:r>
                        <a:rPr lang="es-CO" sz="1200" dirty="0">
                          <a:solidFill>
                            <a:schemeClr val="tx1"/>
                          </a:solidFill>
                          <a:effectLst/>
                        </a:rPr>
                        <a:t>s</a:t>
                      </a:r>
                      <a:r>
                        <a:rPr lang="es-CO" sz="1200" spc="-30" dirty="0">
                          <a:solidFill>
                            <a:schemeClr val="tx1"/>
                          </a:solidFill>
                          <a:effectLst/>
                        </a:rPr>
                        <a:t> </a:t>
                      </a:r>
                      <a:r>
                        <a:rPr lang="es-CO" sz="1200" spc="5" dirty="0">
                          <a:solidFill>
                            <a:schemeClr val="tx1"/>
                          </a:solidFill>
                          <a:effectLst/>
                        </a:rPr>
                        <a:t>pa</a:t>
                      </a:r>
                      <a:r>
                        <a:rPr lang="es-CO" sz="1200" spc="-25" dirty="0">
                          <a:solidFill>
                            <a:schemeClr val="tx1"/>
                          </a:solidFill>
                          <a:effectLst/>
                        </a:rPr>
                        <a:t>r</a:t>
                      </a:r>
                      <a:r>
                        <a:rPr lang="es-CO" sz="1200" dirty="0">
                          <a:solidFill>
                            <a:schemeClr val="tx1"/>
                          </a:solidFill>
                          <a:effectLst/>
                        </a:rPr>
                        <a:t>a</a:t>
                      </a:r>
                      <a:r>
                        <a:rPr lang="es-CO" sz="1200" spc="50" dirty="0">
                          <a:solidFill>
                            <a:schemeClr val="tx1"/>
                          </a:solidFill>
                          <a:effectLst/>
                        </a:rPr>
                        <a:t> </a:t>
                      </a:r>
                      <a:r>
                        <a:rPr lang="es-CO" sz="1200" spc="-40" dirty="0">
                          <a:solidFill>
                            <a:schemeClr val="tx1"/>
                          </a:solidFill>
                          <a:effectLst/>
                        </a:rPr>
                        <a:t>l</a:t>
                      </a:r>
                      <a:r>
                        <a:rPr lang="es-CO" sz="1200" dirty="0">
                          <a:solidFill>
                            <a:schemeClr val="tx1"/>
                          </a:solidFill>
                          <a:effectLst/>
                        </a:rPr>
                        <a:t>a</a:t>
                      </a:r>
                      <a:r>
                        <a:rPr lang="es-CO" sz="1200" spc="50" dirty="0">
                          <a:solidFill>
                            <a:schemeClr val="tx1"/>
                          </a:solidFill>
                          <a:effectLst/>
                        </a:rPr>
                        <a:t> </a:t>
                      </a:r>
                      <a:r>
                        <a:rPr lang="es-CO" sz="1200" spc="5" dirty="0">
                          <a:solidFill>
                            <a:schemeClr val="tx1"/>
                          </a:solidFill>
                          <a:effectLst/>
                        </a:rPr>
                        <a:t>a</a:t>
                      </a:r>
                      <a:r>
                        <a:rPr lang="es-CO" sz="1200" spc="-35" dirty="0">
                          <a:solidFill>
                            <a:schemeClr val="tx1"/>
                          </a:solidFill>
                          <a:effectLst/>
                        </a:rPr>
                        <a:t>t</a:t>
                      </a:r>
                      <a:r>
                        <a:rPr lang="es-CO" sz="1200" spc="5" dirty="0">
                          <a:solidFill>
                            <a:schemeClr val="tx1"/>
                          </a:solidFill>
                          <a:effectLst/>
                        </a:rPr>
                        <a:t>e</a:t>
                      </a:r>
                      <a:r>
                        <a:rPr lang="es-CO" sz="1200" spc="-65" dirty="0">
                          <a:solidFill>
                            <a:schemeClr val="tx1"/>
                          </a:solidFill>
                          <a:effectLst/>
                        </a:rPr>
                        <a:t>n</a:t>
                      </a:r>
                      <a:r>
                        <a:rPr lang="es-CO" sz="1200" dirty="0">
                          <a:solidFill>
                            <a:schemeClr val="tx1"/>
                          </a:solidFill>
                          <a:effectLst/>
                        </a:rPr>
                        <a:t>c</a:t>
                      </a:r>
                      <a:r>
                        <a:rPr lang="es-CO" sz="1200" spc="30" dirty="0">
                          <a:solidFill>
                            <a:schemeClr val="tx1"/>
                          </a:solidFill>
                          <a:effectLst/>
                        </a:rPr>
                        <a:t>i</a:t>
                      </a:r>
                      <a:r>
                        <a:rPr lang="es-CO" sz="1200" spc="5" dirty="0">
                          <a:solidFill>
                            <a:schemeClr val="tx1"/>
                          </a:solidFill>
                          <a:effectLst/>
                        </a:rPr>
                        <a:t>ó</a:t>
                      </a:r>
                      <a:r>
                        <a:rPr lang="es-CO" sz="1200" dirty="0">
                          <a:solidFill>
                            <a:schemeClr val="tx1"/>
                          </a:solidFill>
                          <a:effectLst/>
                        </a:rPr>
                        <a:t>n</a:t>
                      </a:r>
                      <a:r>
                        <a:rPr lang="es-CO" sz="1200" spc="50" dirty="0">
                          <a:solidFill>
                            <a:schemeClr val="tx1"/>
                          </a:solidFill>
                          <a:effectLst/>
                        </a:rPr>
                        <a:t> </a:t>
                      </a:r>
                      <a:r>
                        <a:rPr lang="es-CO" sz="1200" spc="5" dirty="0">
                          <a:solidFill>
                            <a:schemeClr val="tx1"/>
                          </a:solidFill>
                          <a:effectLst/>
                        </a:rPr>
                        <a:t>de</a:t>
                      </a:r>
                      <a:r>
                        <a:rPr lang="es-CO" sz="1200" dirty="0">
                          <a:solidFill>
                            <a:schemeClr val="tx1"/>
                          </a:solidFill>
                          <a:effectLst/>
                        </a:rPr>
                        <a:t>l </a:t>
                      </a:r>
                      <a:r>
                        <a:rPr lang="es-CO" sz="1200" spc="5" dirty="0">
                          <a:solidFill>
                            <a:schemeClr val="tx1"/>
                          </a:solidFill>
                          <a:effectLst/>
                        </a:rPr>
                        <a:t>pa</a:t>
                      </a:r>
                      <a:r>
                        <a:rPr lang="es-CO" sz="1200" spc="-25" dirty="0">
                          <a:solidFill>
                            <a:schemeClr val="tx1"/>
                          </a:solidFill>
                          <a:effectLst/>
                        </a:rPr>
                        <a:t>r</a:t>
                      </a:r>
                      <a:r>
                        <a:rPr lang="es-CO" sz="1200" spc="-35" dirty="0">
                          <a:solidFill>
                            <a:schemeClr val="tx1"/>
                          </a:solidFill>
                          <a:effectLst/>
                        </a:rPr>
                        <a:t>t</a:t>
                      </a:r>
                      <a:r>
                        <a:rPr lang="es-CO" sz="1200" dirty="0">
                          <a:solidFill>
                            <a:schemeClr val="tx1"/>
                          </a:solidFill>
                          <a:effectLst/>
                        </a:rPr>
                        <a:t>o</a:t>
                      </a:r>
                      <a:endParaRPr lang="es-CO" sz="1000" dirty="0">
                        <a:solidFill>
                          <a:schemeClr val="tx1"/>
                        </a:solidFill>
                        <a:effectLst/>
                      </a:endParaRPr>
                    </a:p>
                    <a:p>
                      <a:pPr marL="76200">
                        <a:lnSpc>
                          <a:spcPct val="115000"/>
                        </a:lnSpc>
                        <a:spcBef>
                          <a:spcPts val="195"/>
                        </a:spcBef>
                        <a:spcAft>
                          <a:spcPts val="0"/>
                        </a:spcAft>
                      </a:pPr>
                      <a:r>
                        <a:rPr lang="en-US" sz="1200" dirty="0">
                          <a:solidFill>
                            <a:schemeClr val="tx1"/>
                          </a:solidFill>
                          <a:effectLst/>
                        </a:rPr>
                        <a:t>a</a:t>
                      </a:r>
                      <a:r>
                        <a:rPr lang="en-US" sz="1200" spc="-25" dirty="0">
                          <a:solidFill>
                            <a:schemeClr val="tx1"/>
                          </a:solidFill>
                          <a:effectLst/>
                        </a:rPr>
                        <a:t> </a:t>
                      </a:r>
                      <a:r>
                        <a:rPr lang="en-US" sz="1200" spc="-65" dirty="0">
                          <a:solidFill>
                            <a:schemeClr val="tx1"/>
                          </a:solidFill>
                          <a:effectLst/>
                        </a:rPr>
                        <a:t>n</a:t>
                      </a:r>
                      <a:r>
                        <a:rPr lang="en-US" sz="1200" spc="30" dirty="0">
                          <a:solidFill>
                            <a:schemeClr val="tx1"/>
                          </a:solidFill>
                          <a:effectLst/>
                        </a:rPr>
                        <a:t>i</a:t>
                      </a:r>
                      <a:r>
                        <a:rPr lang="en-US" sz="1200" spc="-75" dirty="0">
                          <a:solidFill>
                            <a:schemeClr val="tx1"/>
                          </a:solidFill>
                          <a:effectLst/>
                        </a:rPr>
                        <a:t>v</a:t>
                      </a:r>
                      <a:r>
                        <a:rPr lang="en-US" sz="1200" spc="5" dirty="0">
                          <a:solidFill>
                            <a:schemeClr val="tx1"/>
                          </a:solidFill>
                          <a:effectLst/>
                        </a:rPr>
                        <a:t>e</a:t>
                      </a:r>
                      <a:r>
                        <a:rPr lang="en-US" sz="1200" spc="-40" dirty="0">
                          <a:solidFill>
                            <a:schemeClr val="tx1"/>
                          </a:solidFill>
                          <a:effectLst/>
                        </a:rPr>
                        <a:t>l</a:t>
                      </a:r>
                      <a:r>
                        <a:rPr lang="en-US" sz="1200" spc="5" dirty="0">
                          <a:solidFill>
                            <a:schemeClr val="tx1"/>
                          </a:solidFill>
                          <a:effectLst/>
                        </a:rPr>
                        <a:t>e</a:t>
                      </a:r>
                      <a:r>
                        <a:rPr lang="en-US" sz="1200" dirty="0">
                          <a:solidFill>
                            <a:schemeClr val="tx1"/>
                          </a:solidFill>
                          <a:effectLst/>
                        </a:rPr>
                        <a:t>s</a:t>
                      </a:r>
                      <a:r>
                        <a:rPr lang="en-US" sz="1200" spc="190" dirty="0">
                          <a:solidFill>
                            <a:schemeClr val="tx1"/>
                          </a:solidFill>
                          <a:effectLst/>
                        </a:rPr>
                        <a:t> </a:t>
                      </a:r>
                      <a:r>
                        <a:rPr lang="en-US" sz="1200" dirty="0">
                          <a:solidFill>
                            <a:schemeClr val="tx1"/>
                          </a:solidFill>
                          <a:effectLst/>
                        </a:rPr>
                        <a:t>s</a:t>
                      </a:r>
                      <a:r>
                        <a:rPr lang="en-US" sz="1200" spc="-65" dirty="0">
                          <a:solidFill>
                            <a:schemeClr val="tx1"/>
                          </a:solidFill>
                          <a:effectLst/>
                        </a:rPr>
                        <a:t>u</a:t>
                      </a:r>
                      <a:r>
                        <a:rPr lang="en-US" sz="1200" spc="5" dirty="0">
                          <a:solidFill>
                            <a:schemeClr val="tx1"/>
                          </a:solidFill>
                          <a:effectLst/>
                        </a:rPr>
                        <a:t>pe</a:t>
                      </a:r>
                      <a:r>
                        <a:rPr lang="en-US" sz="1200" spc="-25" dirty="0">
                          <a:solidFill>
                            <a:schemeClr val="tx1"/>
                          </a:solidFill>
                          <a:effectLst/>
                        </a:rPr>
                        <a:t>r</a:t>
                      </a:r>
                      <a:r>
                        <a:rPr lang="en-US" sz="1200" spc="30" dirty="0">
                          <a:solidFill>
                            <a:schemeClr val="tx1"/>
                          </a:solidFill>
                          <a:effectLst/>
                        </a:rPr>
                        <a:t>i</a:t>
                      </a:r>
                      <a:r>
                        <a:rPr lang="en-US" sz="1200" spc="5" dirty="0">
                          <a:solidFill>
                            <a:schemeClr val="tx1"/>
                          </a:solidFill>
                          <a:effectLst/>
                        </a:rPr>
                        <a:t>o</a:t>
                      </a:r>
                      <a:r>
                        <a:rPr lang="en-US" sz="1200" spc="-25" dirty="0">
                          <a:solidFill>
                            <a:schemeClr val="tx1"/>
                          </a:solidFill>
                          <a:effectLst/>
                        </a:rPr>
                        <a:t>r</a:t>
                      </a:r>
                      <a:r>
                        <a:rPr lang="en-US" sz="1200" spc="5" dirty="0">
                          <a:solidFill>
                            <a:schemeClr val="tx1"/>
                          </a:solidFill>
                          <a:effectLst/>
                        </a:rPr>
                        <a:t>e</a:t>
                      </a:r>
                      <a:r>
                        <a:rPr lang="en-US" sz="1200" dirty="0">
                          <a:solidFill>
                            <a:schemeClr val="tx1"/>
                          </a:solidFill>
                          <a:effectLst/>
                        </a:rPr>
                        <a:t>s</a:t>
                      </a:r>
                      <a:endParaRPr lang="es-CO" sz="1000" dirty="0">
                        <a:solidFill>
                          <a:schemeClr val="tx1"/>
                        </a:solidFill>
                        <a:effectLst/>
                        <a:latin typeface="Times New Roman"/>
                        <a:ea typeface="Times New Roman"/>
                      </a:endParaRPr>
                    </a:p>
                  </a:txBody>
                  <a:tcPr marL="0" marR="0" marT="0" marB="0">
                    <a:solidFill>
                      <a:schemeClr val="accent2">
                        <a:lumMod val="60000"/>
                        <a:lumOff val="40000"/>
                      </a:schemeClr>
                    </a:solidFill>
                  </a:tcPr>
                </a:tc>
              </a:tr>
            </a:tbl>
          </a:graphicData>
        </a:graphic>
      </p:graphicFrame>
      <p:sp>
        <p:nvSpPr>
          <p:cNvPr id="5" name="4 Rectángulo"/>
          <p:cNvSpPr/>
          <p:nvPr/>
        </p:nvSpPr>
        <p:spPr>
          <a:xfrm>
            <a:off x="1907704" y="404664"/>
            <a:ext cx="5832648" cy="369332"/>
          </a:xfrm>
          <a:prstGeom prst="rect">
            <a:avLst/>
          </a:prstGeom>
        </p:spPr>
        <p:txBody>
          <a:bodyPr wrap="square">
            <a:spAutoFit/>
          </a:bodyPr>
          <a:lstStyle/>
          <a:p>
            <a:pPr algn="ctr"/>
            <a:r>
              <a:rPr lang="es-CO" b="1" dirty="0"/>
              <a:t>INDICADORES DE REFERENCIA Y CONTRAREFERENCIA </a:t>
            </a:r>
            <a:endParaRPr lang="en-US" b="1" dirty="0"/>
          </a:p>
        </p:txBody>
      </p:sp>
    </p:spTree>
    <p:extLst>
      <p:ext uri="{BB962C8B-B14F-4D97-AF65-F5344CB8AC3E}">
        <p14:creationId xmlns:p14="http://schemas.microsoft.com/office/powerpoint/2010/main" val="370673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CO"/>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6287" t="19638" r="35258" b="12991"/>
          <a:stretch/>
        </p:blipFill>
        <p:spPr bwMode="auto">
          <a:xfrm>
            <a:off x="1403648" y="476672"/>
            <a:ext cx="6336704" cy="460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437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517514" y="5301208"/>
            <a:ext cx="5518982" cy="1258234"/>
          </a:xfrm>
        </p:spPr>
        <p:txBody>
          <a:bodyPr/>
          <a:lstStyle/>
          <a:p>
            <a:endParaRPr lang="es-CO"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5157192"/>
            <a:ext cx="2952328" cy="1554156"/>
          </a:xfrm>
          <a:prstGeom prst="rect">
            <a:avLst/>
          </a:prstGeom>
        </p:spPr>
      </p:pic>
      <p:graphicFrame>
        <p:nvGraphicFramePr>
          <p:cNvPr id="6" name="2 Gráfico"/>
          <p:cNvGraphicFramePr>
            <a:graphicFrameLocks/>
          </p:cNvGraphicFramePr>
          <p:nvPr>
            <p:extLst>
              <p:ext uri="{D42A27DB-BD31-4B8C-83A1-F6EECF244321}">
                <p14:modId xmlns:p14="http://schemas.microsoft.com/office/powerpoint/2010/main" val="130485201"/>
              </p:ext>
            </p:extLst>
          </p:nvPr>
        </p:nvGraphicFramePr>
        <p:xfrm>
          <a:off x="971600" y="404664"/>
          <a:ext cx="7200800"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26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1511</TotalTime>
  <Words>131</Words>
  <Application>Microsoft Office PowerPoint</Application>
  <PresentationFormat>Presentación en pantalla (4:3)</PresentationFormat>
  <Paragraphs>45</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Ángulos</vt:lpstr>
      <vt:lpstr>Presentación de PowerPoint</vt:lpstr>
      <vt:lpstr>    OBJETIVOS   Establecer  el  procedimiento  institucional,  para  la   ejecución  del  sistema  de referencia y contrareferencia.  Asegurar que  el proceso de Referencia y Contrareferencia de la E.S.E HOSPITAL SAN VICENTE DE PAÚL, se realice de conformidad a las normas establecidas, como parámetros para operativizar el sistema de referencia y contrareferencia.   Ofrecer a los usuarios que consultan en nuestra institución la atención en el nivel de tecnología adecuado a su necesidad, bajo los criterios de oportunidad, eficacia y eficiencia.   Brindar y garantizar al usuario que requiera de la atención en una institución de mayor complejidad en forma eficaz y oportuna la referencia de estos.  </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Usuario de Windows</cp:lastModifiedBy>
  <cp:revision>75</cp:revision>
  <dcterms:created xsi:type="dcterms:W3CDTF">2017-06-28T21:06:19Z</dcterms:created>
  <dcterms:modified xsi:type="dcterms:W3CDTF">2022-10-11T16:58:54Z</dcterms:modified>
</cp:coreProperties>
</file>