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72" r:id="rId3"/>
    <p:sldId id="314" r:id="rId4"/>
    <p:sldId id="315" r:id="rId5"/>
    <p:sldId id="316" r:id="rId6"/>
    <p:sldId id="317" r:id="rId7"/>
    <p:sldId id="318" r:id="rId8"/>
    <p:sldId id="319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6" r:id="rId24"/>
    <p:sldId id="337" r:id="rId25"/>
    <p:sldId id="338" r:id="rId26"/>
    <p:sldId id="339" r:id="rId27"/>
    <p:sldId id="341" r:id="rId28"/>
    <p:sldId id="342" r:id="rId29"/>
    <p:sldId id="343" r:id="rId30"/>
    <p:sldId id="344" r:id="rId31"/>
    <p:sldId id="345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4" r:id="rId48"/>
    <p:sldId id="365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12" r:id="rId59"/>
  </p:sldIdLst>
  <p:sldSz cx="9144000" cy="6858000" type="screen4x3"/>
  <p:notesSz cx="7102475" cy="938847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0099FF"/>
    <a:srgbClr val="0099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69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IAU\INFO%20GENERAL\SIAU%2018-07-2013\DOCUMENTO%20SIAU%202018\Documents\SIAU%202021%20MIRLEDYS\GRAFICAS%20ENCUESTAS%202021\SIAU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IAU\INFO%20GENERAL\SIAU%2018-07-2013\DOCUMENTO%20SIAU%202018\Documents\SIAU%202021%20MIRLEDYS\GRAFICAS%20ENCUESTAS%202021\SIAU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nformacion%20General\DISCO-D\INFORMES%20A&#209;O%202021\CONSOLIDADO%20PERFIL%20EPIDEMIOLOGICO%20A&#209;O%202020%20Y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nformacion%20General\DISCO-D\INFORMES%20A&#209;O%202021\CONSOLIDADO%20PERFIL%20EPIDEMIOLOGICO%20A&#209;O%202020%20Y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nformacion%20General\DISCO-D\INFORMES%20A&#209;O%202021\CONSOLIDADO%20PERFIL%20EPIDEMIOLOGICO%20A&#209;O%202020%20Y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nformacion%20General\DISCO-D\INFORMES%20A&#209;O%202021\CONSOLIDADO%20PERFIL%20EPIDEMIOLOGICO%20A&#209;O%202020%20Y%2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IAU\INFO%20GENERAL\SIAU%2018-07-2013\DOCUMENTO%20SIAU%202018\Documents\SIAU%202021%20MIRLEDYS\GRAFICAS%20ENCUESTAS%202021\SIA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dirty="0"/>
              <a:t>TIEMPO PROMEDIO DE ESPERA EN LA ASIGNACIÓN DE CITAS DE </a:t>
            </a:r>
            <a:r>
              <a:rPr lang="es-CO" dirty="0" smtClean="0"/>
              <a:t>PEDIATRÍA DE PRIMERA VEZ</a:t>
            </a:r>
            <a:endParaRPr lang="es-CO" dirty="0"/>
          </a:p>
        </c:rich>
      </c:tx>
      <c:layout>
        <c:manualLayout>
          <c:xMode val="edge"/>
          <c:yMode val="edge"/>
          <c:x val="8.7972222222222216E-2"/>
          <c:y val="2.777777777777777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Hoja1!$A$3</c:f>
              <c:strCache>
                <c:ptCount val="1"/>
                <c:pt idx="0">
                  <c:v>TIEMPO PROMEDIO DE ESPERA EN LA ASIGNACIÓN DE CITAS DE PEDIATRÍA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603450305160689E-2"/>
                  <c:y val="-5.45556790756645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311437637624086E-2"/>
                      <c:h val="6.01932294202336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C11-43CB-8F0B-221A9FAF9A36}"/>
                </c:ext>
              </c:extLst>
            </c:dLbl>
            <c:dLbl>
              <c:idx val="1"/>
              <c:layout>
                <c:manualLayout>
                  <c:x val="2.5772092483124294E-2"/>
                  <c:y val="-5.95152862643613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672428129116282E-2"/>
                      <c:h val="6.34996342126981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C11-43CB-8F0B-221A9FAF9A36}"/>
                </c:ext>
              </c:extLst>
            </c:dLbl>
            <c:dLbl>
              <c:idx val="2"/>
              <c:layout>
                <c:manualLayout>
                  <c:x val="0"/>
                  <c:y val="-5.951528626436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11-43CB-8F0B-221A9FAF9A36}"/>
                </c:ext>
              </c:extLst>
            </c:dLbl>
            <c:dLbl>
              <c:idx val="3"/>
              <c:layout>
                <c:manualLayout>
                  <c:x val="1.6627156440725431E-3"/>
                  <c:y val="-4.2983262302038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11-43CB-8F0B-221A9FAF9A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Hoja1!$B$1:$C$2</c:f>
              <c:multiLvlStrCache>
                <c:ptCount val="2"/>
                <c:lvl>
                  <c:pt idx="0">
                    <c:v>Días de espera</c:v>
                  </c:pt>
                  <c:pt idx="1">
                    <c:v>Días de espera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</c:lvl>
              </c:multiLvlStrCache>
            </c:multiLvlStrRef>
          </c:cat>
          <c:val>
            <c:numRef>
              <c:f>Hoja1!$B$3:$C$3</c:f>
              <c:numCache>
                <c:formatCode>General</c:formatCode>
                <c:ptCount val="2"/>
                <c:pt idx="0">
                  <c:v>4</c:v>
                </c:pt>
                <c:pt idx="1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11-43CB-8F0B-221A9FAF9A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8688000"/>
        <c:axId val="118699136"/>
        <c:axId val="0"/>
      </c:bar3DChart>
      <c:catAx>
        <c:axId val="118688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8699136"/>
        <c:crosses val="autoZero"/>
        <c:auto val="1"/>
        <c:lblAlgn val="ctr"/>
        <c:lblOffset val="100"/>
        <c:noMultiLvlLbl val="0"/>
      </c:catAx>
      <c:valAx>
        <c:axId val="118699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6880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-3.0148596974505205E-2"/>
                  <c:y val="-3.9343078455763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35A-4A39-8E68-709D4D251A8D}"/>
                </c:ext>
              </c:extLst>
            </c:dLbl>
            <c:dLbl>
              <c:idx val="1"/>
              <c:layout>
                <c:manualLayout>
                  <c:x val="-9.0445790923515627E-3"/>
                  <c:y val="-6.5364777319824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35A-4A39-8E68-709D4D251A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Hoja1!$A$4:$B$4</c:f>
              <c:strCache>
                <c:ptCount val="2"/>
                <c:pt idx="0">
                  <c:v>AÑO  2020</c:v>
                </c:pt>
                <c:pt idx="1">
                  <c:v>AÑO 2021</c:v>
                </c:pt>
              </c:strCache>
            </c:strRef>
          </c:cat>
          <c:val>
            <c:numRef>
              <c:f>Hoja1!$A$5:$B$5</c:f>
              <c:numCache>
                <c:formatCode>0%</c:formatCode>
                <c:ptCount val="2"/>
                <c:pt idx="0">
                  <c:v>0.91</c:v>
                </c:pt>
                <c:pt idx="1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5A-4A39-8E68-709D4D251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479232"/>
        <c:axId val="44481920"/>
        <c:axId val="0"/>
      </c:bar3DChart>
      <c:catAx>
        <c:axId val="4447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481920"/>
        <c:crosses val="autoZero"/>
        <c:auto val="1"/>
        <c:lblAlgn val="ctr"/>
        <c:lblOffset val="100"/>
        <c:noMultiLvlLbl val="0"/>
      </c:catAx>
      <c:valAx>
        <c:axId val="444819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4479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6.2963807447243433E-2"/>
                  <c:y val="-5.9706766724062575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6F4-472C-A2D1-DB5E5CD1E0B9}"/>
                </c:ext>
              </c:extLst>
            </c:dLbl>
            <c:dLbl>
              <c:idx val="1"/>
              <c:layout>
                <c:manualLayout>
                  <c:x val="-8.6112283663993247E-2"/>
                  <c:y val="-1.8518570248940446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F4-472C-A2D1-DB5E5CD1E0B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Hoja1!$A$28:$B$28</c:f>
              <c:strCache>
                <c:ptCount val="2"/>
                <c:pt idx="0">
                  <c:v>AÑO 2020</c:v>
                </c:pt>
                <c:pt idx="1">
                  <c:v>AÑO 2021</c:v>
                </c:pt>
              </c:strCache>
            </c:strRef>
          </c:cat>
          <c:val>
            <c:numRef>
              <c:f>Hoja1!$A$29:$B$29</c:f>
              <c:numCache>
                <c:formatCode>#,##0</c:formatCode>
                <c:ptCount val="2"/>
                <c:pt idx="0">
                  <c:v>3323</c:v>
                </c:pt>
                <c:pt idx="1">
                  <c:v>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F4-472C-A2D1-DB5E5CD1E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680512"/>
        <c:axId val="45682048"/>
        <c:axId val="0"/>
      </c:bar3DChart>
      <c:catAx>
        <c:axId val="4568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682048"/>
        <c:crosses val="autoZero"/>
        <c:auto val="1"/>
        <c:lblAlgn val="ctr"/>
        <c:lblOffset val="100"/>
        <c:noMultiLvlLbl val="0"/>
      </c:catAx>
      <c:valAx>
        <c:axId val="456820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5680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dirty="0"/>
              <a:t>TIEMPO PROMEDIO DE ESPERA EN LA ASIGNACIÓN DE CITAS DE </a:t>
            </a:r>
            <a:r>
              <a:rPr lang="es-CO" dirty="0" smtClean="0"/>
              <a:t>OBSTETRICIA DE PROMERA VEZ</a:t>
            </a:r>
            <a:endParaRPr lang="es-CO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Hoja1!$A$12</c:f>
              <c:strCache>
                <c:ptCount val="1"/>
                <c:pt idx="0">
                  <c:v>TIEMPO PROMEDIO DE ESPERA EN LA ASIGNACIÓN DE CITAS DE OBSTETRICIA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327142254115656E-2"/>
                  <c:y val="-6.9179610549380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62389193752638E-2"/>
                      <c:h val="7.87762038900366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5D9-4209-B055-F0EAF6D3C2FA}"/>
                </c:ext>
              </c:extLst>
            </c:dLbl>
            <c:dLbl>
              <c:idx val="1"/>
              <c:layout>
                <c:manualLayout>
                  <c:x val="2.1105951878429716E-2"/>
                  <c:y val="-6.91796105493808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804558885605738E-2"/>
                      <c:h val="7.87762038900366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5D9-4209-B055-F0EAF6D3C2FA}"/>
                </c:ext>
              </c:extLst>
            </c:dLbl>
            <c:dLbl>
              <c:idx val="2"/>
              <c:layout>
                <c:manualLayout>
                  <c:x val="1.0130856901646263E-2"/>
                  <c:y val="-5.3215085037985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D9-4209-B055-F0EAF6D3C2FA}"/>
                </c:ext>
              </c:extLst>
            </c:dLbl>
            <c:dLbl>
              <c:idx val="3"/>
              <c:layout>
                <c:manualLayout>
                  <c:x val="3.3769523005487551E-2"/>
                  <c:y val="-2.1286034015194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D9-4209-B055-F0EAF6D3C2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Hoja1!$B$10:$C$11</c:f>
              <c:multiLvlStrCache>
                <c:ptCount val="2"/>
                <c:lvl>
                  <c:pt idx="0">
                    <c:v>Días de espera</c:v>
                  </c:pt>
                  <c:pt idx="1">
                    <c:v>Días de espera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</c:lvl>
              </c:multiLvlStrCache>
            </c:multiLvlStrRef>
          </c:cat>
          <c:val>
            <c:numRef>
              <c:f>Hoja1!$B$12:$C$12</c:f>
              <c:numCache>
                <c:formatCode>General</c:formatCode>
                <c:ptCount val="2"/>
                <c:pt idx="0">
                  <c:v>3.8</c:v>
                </c:pt>
                <c:pt idx="1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D9-4209-B055-F0EAF6D3C2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9513088"/>
        <c:axId val="119515776"/>
        <c:axId val="0"/>
      </c:bar3DChart>
      <c:catAx>
        <c:axId val="119513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119515776"/>
        <c:crosses val="autoZero"/>
        <c:auto val="1"/>
        <c:lblAlgn val="ctr"/>
        <c:lblOffset val="100"/>
        <c:noMultiLvlLbl val="0"/>
      </c:catAx>
      <c:valAx>
        <c:axId val="119515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51308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dirty="0"/>
              <a:t>TIEMPO PROMEDIO DE ESPERA EN LA ASIGNACIÓN DE CITAS DE MEDICINA </a:t>
            </a:r>
            <a:r>
              <a:rPr lang="es-CO" dirty="0" smtClean="0"/>
              <a:t>INTERNA DE PRIMERA VEZ</a:t>
            </a:r>
            <a:endParaRPr lang="es-CO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Hoja1!$A$19</c:f>
              <c:strCache>
                <c:ptCount val="1"/>
                <c:pt idx="0">
                  <c:v>TIEMPO PROMEDIO DE ESPERA EN LA ASIGNACIÓN DE CITAS DE MEDICINA INTERNA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84209249797179E-2"/>
                  <c:y val="-4.6539544085224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332393226300776E-2"/>
                      <c:h val="7.45629981308274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15B-44B2-AAED-1CFAD5E859FF}"/>
                </c:ext>
              </c:extLst>
            </c:dLbl>
            <c:dLbl>
              <c:idx val="1"/>
              <c:layout>
                <c:manualLayout>
                  <c:x val="2.8825769784237981E-2"/>
                  <c:y val="-6.8147189553364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068428940424366E-2"/>
                      <c:h val="9.11842638755504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15B-44B2-AAED-1CFAD5E859FF}"/>
                </c:ext>
              </c:extLst>
            </c:dLbl>
            <c:dLbl>
              <c:idx val="2"/>
              <c:layout>
                <c:manualLayout>
                  <c:x val="8.2359342240679936E-3"/>
                  <c:y val="-7.645782242572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5B-44B2-AAED-1CFAD5E859FF}"/>
                </c:ext>
              </c:extLst>
            </c:dLbl>
            <c:dLbl>
              <c:idx val="3"/>
              <c:layout>
                <c:manualLayout>
                  <c:x val="3.2943736896271975E-2"/>
                  <c:y val="-4.3215290936279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5B-44B2-AAED-1CFAD5E859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Hoja1!$B$17:$C$18</c:f>
              <c:multiLvlStrCache>
                <c:ptCount val="2"/>
                <c:lvl>
                  <c:pt idx="0">
                    <c:v>Días de espera</c:v>
                  </c:pt>
                  <c:pt idx="1">
                    <c:v>Días de espera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</c:lvl>
              </c:multiLvlStrCache>
            </c:multiLvlStrRef>
          </c:cat>
          <c:val>
            <c:numRef>
              <c:f>Hoja1!$B$19:$C$19</c:f>
              <c:numCache>
                <c:formatCode>General</c:formatCode>
                <c:ptCount val="2"/>
                <c:pt idx="0">
                  <c:v>4</c:v>
                </c:pt>
                <c:pt idx="1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5B-44B2-AAED-1CFAD5E85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9837824"/>
        <c:axId val="119857152"/>
        <c:axId val="0"/>
      </c:bar3DChart>
      <c:catAx>
        <c:axId val="119837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9857152"/>
        <c:crosses val="autoZero"/>
        <c:auto val="1"/>
        <c:lblAlgn val="ctr"/>
        <c:lblOffset val="100"/>
        <c:noMultiLvlLbl val="0"/>
      </c:catAx>
      <c:valAx>
        <c:axId val="119857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83782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1" i="0" u="none" strike="noStrike" kern="1200" cap="all" spc="12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1800" b="1" i="0" baseline="0" dirty="0" smtClean="0">
                <a:effectLst/>
              </a:rPr>
              <a:t>TIEMPO PROMEDIO DE ESPERA PARA LA ATENCIÓN DEL PACIENTE CLASIFICADO COMO TRIAGE II</a:t>
            </a:r>
            <a:endParaRPr lang="es-CO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endParaRPr lang="es-CO" dirty="0"/>
          </a:p>
        </c:rich>
      </c:tx>
      <c:layout>
        <c:manualLayout>
          <c:xMode val="edge"/>
          <c:yMode val="edge"/>
          <c:x val="0.11161324486904152"/>
          <c:y val="2.0126354567052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128" b="1" i="0" u="none" strike="noStrike" kern="1200" cap="all" spc="120" normalizeH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 w="28575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319454215771197E-3"/>
          <c:y val="0.28634640784189785"/>
          <c:w val="0.86833451488751834"/>
          <c:h val="0.576667796223803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MINUTOS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Hoja1!$B$2:$B$5</c:f>
              <c:numCache>
                <c:formatCode>#,##0</c:formatCode>
                <c:ptCount val="4"/>
                <c:pt idx="0">
                  <c:v>148359</c:v>
                </c:pt>
                <c:pt idx="1">
                  <c:v>123.343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1-4F72-8ECF-0F9F745F957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PACIENTES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Hoja1!$C$2:$C$5</c:f>
              <c:numCache>
                <c:formatCode>#,##0</c:formatCode>
                <c:ptCount val="4"/>
                <c:pt idx="0">
                  <c:v>13953</c:v>
                </c:pt>
                <c:pt idx="1">
                  <c:v>16853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C1-4F72-8ECF-0F9F745F957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8C1-4F72-8ECF-0F9F745F957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8C1-4F72-8ECF-0F9F745F9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Hoja1!$D$2:$D$5</c:f>
              <c:numCache>
                <c:formatCode>General</c:formatCode>
                <c:ptCount val="4"/>
                <c:pt idx="0">
                  <c:v>10.63</c:v>
                </c:pt>
                <c:pt idx="1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C1-4F72-8ECF-0F9F745F95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shape val="box"/>
        <c:axId val="366347648"/>
        <c:axId val="366598880"/>
        <c:axId val="441591224"/>
      </c:bar3DChart>
      <c:catAx>
        <c:axId val="366347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6598880"/>
        <c:crosses val="autoZero"/>
        <c:auto val="1"/>
        <c:lblAlgn val="ctr"/>
        <c:lblOffset val="100"/>
        <c:noMultiLvlLbl val="0"/>
      </c:catAx>
      <c:valAx>
        <c:axId val="3665988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66347648"/>
        <c:crosses val="autoZero"/>
        <c:crossBetween val="between"/>
        <c:minorUnit val="5000"/>
      </c:valAx>
      <c:serAx>
        <c:axId val="4415912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6598880"/>
        <c:crosses val="autoZero"/>
      </c:ser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DIAGNOSTICO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Hoja1!$B$5</c:f>
              <c:strCache>
                <c:ptCount val="1"/>
                <c:pt idx="0">
                  <c:v>año 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8550723508647813E-2"/>
                  <c:y val="-5.4090601757944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1DB-4CEE-8C0F-E8AB9774FB18}"/>
                </c:ext>
              </c:extLst>
            </c:dLbl>
            <c:dLbl>
              <c:idx val="1"/>
              <c:layout>
                <c:manualLayout>
                  <c:x val="1.0821255380044558E-2"/>
                  <c:y val="-8.1135902636917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DB-4CEE-8C0F-E8AB9774F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Hoja1!$A$6:$A$16</c:f>
              <c:strCache>
                <c:ptCount val="11"/>
                <c:pt idx="0">
                  <c:v>Otros dolores abdominales en sitio no especificado</c:v>
                </c:pt>
                <c:pt idx="1">
                  <c:v>Embarazo confirmado</c:v>
                </c:pt>
                <c:pt idx="2">
                  <c:v>Dolor en el pecho </c:v>
                </c:pt>
                <c:pt idx="3">
                  <c:v>Amenaza de aborto</c:v>
                </c:pt>
                <c:pt idx="4">
                  <c:v>Fiebre no especificada</c:v>
                </c:pt>
                <c:pt idx="5">
                  <c:v>Colico renal no especificado</c:v>
                </c:pt>
                <c:pt idx="6">
                  <c:v>Cefalea</c:v>
                </c:pt>
                <c:pt idx="7">
                  <c:v>Sospechoso de Covid - 19</c:v>
                </c:pt>
                <c:pt idx="8">
                  <c:v>Infeccion de vias urinaria</c:v>
                </c:pt>
                <c:pt idx="9">
                  <c:v>Hemorragia vaginal y uterina anormal</c:v>
                </c:pt>
                <c:pt idx="10">
                  <c:v>dolor localizado en otras partes inf. abdomen</c:v>
                </c:pt>
              </c:strCache>
            </c:strRef>
          </c:cat>
          <c:val>
            <c:numRef>
              <c:f>Hoja1!$B$6:$B$16</c:f>
              <c:numCache>
                <c:formatCode>General</c:formatCode>
                <c:ptCount val="11"/>
                <c:pt idx="0">
                  <c:v>1788</c:v>
                </c:pt>
                <c:pt idx="1">
                  <c:v>1165</c:v>
                </c:pt>
                <c:pt idx="2">
                  <c:v>707</c:v>
                </c:pt>
                <c:pt idx="3">
                  <c:v>729</c:v>
                </c:pt>
                <c:pt idx="4">
                  <c:v>664</c:v>
                </c:pt>
                <c:pt idx="5">
                  <c:v>485</c:v>
                </c:pt>
                <c:pt idx="6">
                  <c:v>485</c:v>
                </c:pt>
                <c:pt idx="7">
                  <c:v>374</c:v>
                </c:pt>
                <c:pt idx="8">
                  <c:v>284</c:v>
                </c:pt>
                <c:pt idx="9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DB-4CEE-8C0F-E8AB9774FB18}"/>
            </c:ext>
          </c:extLst>
        </c:ser>
        <c:ser>
          <c:idx val="1"/>
          <c:order val="1"/>
          <c:tx>
            <c:strRef>
              <c:f>Hoja1!$C$5</c:f>
              <c:strCache>
                <c:ptCount val="1"/>
                <c:pt idx="0">
                  <c:v>año 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2.7826085262971666E-2"/>
                  <c:y val="-8.1135902636916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1DB-4CEE-8C0F-E8AB9774F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Hoja1!$A$6:$A$16</c:f>
              <c:strCache>
                <c:ptCount val="11"/>
                <c:pt idx="0">
                  <c:v>Otros dolores abdominales en sitio no especificado</c:v>
                </c:pt>
                <c:pt idx="1">
                  <c:v>Embarazo confirmado</c:v>
                </c:pt>
                <c:pt idx="2">
                  <c:v>Dolor en el pecho </c:v>
                </c:pt>
                <c:pt idx="3">
                  <c:v>Amenaza de aborto</c:v>
                </c:pt>
                <c:pt idx="4">
                  <c:v>Fiebre no especificada</c:v>
                </c:pt>
                <c:pt idx="5">
                  <c:v>Colico renal no especificado</c:v>
                </c:pt>
                <c:pt idx="6">
                  <c:v>Cefalea</c:v>
                </c:pt>
                <c:pt idx="7">
                  <c:v>Sospechoso de Covid - 19</c:v>
                </c:pt>
                <c:pt idx="8">
                  <c:v>Infeccion de vias urinaria</c:v>
                </c:pt>
                <c:pt idx="9">
                  <c:v>Hemorragia vaginal y uterina anormal</c:v>
                </c:pt>
                <c:pt idx="10">
                  <c:v>dolor localizado en otras partes inf. abdomen</c:v>
                </c:pt>
              </c:strCache>
            </c:strRef>
          </c:cat>
          <c:val>
            <c:numRef>
              <c:f>Hoja1!$C$6:$C$16</c:f>
              <c:numCache>
                <c:formatCode>General</c:formatCode>
                <c:ptCount val="11"/>
                <c:pt idx="0">
                  <c:v>2529</c:v>
                </c:pt>
                <c:pt idx="1">
                  <c:v>1192</c:v>
                </c:pt>
                <c:pt idx="2">
                  <c:v>934</c:v>
                </c:pt>
                <c:pt idx="3">
                  <c:v>1147</c:v>
                </c:pt>
                <c:pt idx="4">
                  <c:v>586</c:v>
                </c:pt>
                <c:pt idx="5">
                  <c:v>761</c:v>
                </c:pt>
                <c:pt idx="6">
                  <c:v>586</c:v>
                </c:pt>
                <c:pt idx="7">
                  <c:v>382</c:v>
                </c:pt>
                <c:pt idx="9">
                  <c:v>464</c:v>
                </c:pt>
                <c:pt idx="10">
                  <c:v>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DB-4CEE-8C0F-E8AB9774F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042023071"/>
        <c:axId val="2042021823"/>
        <c:axId val="0"/>
      </c:bar3DChart>
      <c:catAx>
        <c:axId val="204202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42021823"/>
        <c:crosses val="autoZero"/>
        <c:auto val="1"/>
        <c:lblAlgn val="ctr"/>
        <c:lblOffset val="100"/>
        <c:noMultiLvlLbl val="0"/>
      </c:catAx>
      <c:valAx>
        <c:axId val="2042021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42023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847583896073104"/>
          <c:y val="0.93813355480666338"/>
          <c:w val="0.21560858362913257"/>
          <c:h val="4.5639264665953264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DIAGNOSTICO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Hoja2!$B$3</c:f>
              <c:strCache>
                <c:ptCount val="1"/>
                <c:pt idx="0">
                  <c:v>AÑO 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Hoja2!$A$4:$A$16</c:f>
              <c:strCache>
                <c:ptCount val="13"/>
                <c:pt idx="0">
                  <c:v>Hipertension esencial</c:v>
                </c:pt>
                <c:pt idx="1">
                  <c:v>Dolor pelvico y perianal</c:v>
                </c:pt>
                <c:pt idx="2">
                  <c:v>Calculo de riñon</c:v>
                </c:pt>
                <c:pt idx="3">
                  <c:v>Dolor loc. en otras partes inf del abdomen </c:v>
                </c:pt>
                <c:pt idx="4">
                  <c:v>Dolor en articulacion</c:v>
                </c:pt>
                <c:pt idx="5">
                  <c:v>Embarazo prolongado </c:v>
                </c:pt>
                <c:pt idx="6">
                  <c:v>Otros dolores abd y los no especificados </c:v>
                </c:pt>
                <c:pt idx="7">
                  <c:v>Dolor agudo</c:v>
                </c:pt>
                <c:pt idx="8">
                  <c:v>Embarazo confirmado</c:v>
                </c:pt>
                <c:pt idx="9">
                  <c:v>Dolor en el pecho </c:v>
                </c:pt>
                <c:pt idx="10">
                  <c:v>Dolor abdominal localizado en la parte superior</c:v>
                </c:pt>
                <c:pt idx="11">
                  <c:v>Herni inguinal unilateral </c:v>
                </c:pt>
                <c:pt idx="12">
                  <c:v>Lumbago no especificado</c:v>
                </c:pt>
              </c:strCache>
            </c:strRef>
          </c:cat>
          <c:val>
            <c:numRef>
              <c:f>Hoja2!$B$4:$B$16</c:f>
              <c:numCache>
                <c:formatCode>General</c:formatCode>
                <c:ptCount val="13"/>
                <c:pt idx="0">
                  <c:v>1817</c:v>
                </c:pt>
                <c:pt idx="1">
                  <c:v>1247</c:v>
                </c:pt>
                <c:pt idx="2">
                  <c:v>723</c:v>
                </c:pt>
                <c:pt idx="3">
                  <c:v>710</c:v>
                </c:pt>
                <c:pt idx="4">
                  <c:v>692</c:v>
                </c:pt>
                <c:pt idx="5">
                  <c:v>604</c:v>
                </c:pt>
                <c:pt idx="6">
                  <c:v>541</c:v>
                </c:pt>
                <c:pt idx="7">
                  <c:v>406</c:v>
                </c:pt>
                <c:pt idx="8">
                  <c:v>133</c:v>
                </c:pt>
                <c:pt idx="9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D-437B-9AD3-3605C821FE08}"/>
            </c:ext>
          </c:extLst>
        </c:ser>
        <c:ser>
          <c:idx val="1"/>
          <c:order val="1"/>
          <c:tx>
            <c:strRef>
              <c:f>Hoja2!$C$3</c:f>
              <c:strCache>
                <c:ptCount val="1"/>
                <c:pt idx="0">
                  <c:v>AÑO 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6666668489355697E-2"/>
                  <c:y val="1.195724015599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69D-437B-9AD3-3605C821FE08}"/>
                </c:ext>
              </c:extLst>
            </c:dLbl>
            <c:dLbl>
              <c:idx val="2"/>
              <c:layout>
                <c:manualLayout>
                  <c:x val="1.2810587577710751E-2"/>
                  <c:y val="-5.48033842882499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9D-437B-9AD3-3605C821FE08}"/>
                </c:ext>
              </c:extLst>
            </c:dLbl>
            <c:dLbl>
              <c:idx val="3"/>
              <c:layout>
                <c:manualLayout>
                  <c:x val="1.29659621373486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69D-437B-9AD3-3605C821FE08}"/>
                </c:ext>
              </c:extLst>
            </c:dLbl>
            <c:dLbl>
              <c:idx val="4"/>
              <c:layout>
                <c:manualLayout>
                  <c:x val="8.64397475823239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69D-437B-9AD3-3605C821FE08}"/>
                </c:ext>
              </c:extLst>
            </c:dLbl>
            <c:dLbl>
              <c:idx val="6"/>
              <c:layout>
                <c:manualLayout>
                  <c:x val="1.0084637217937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69D-437B-9AD3-3605C821FE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Hoja2!$A$4:$A$16</c:f>
              <c:strCache>
                <c:ptCount val="13"/>
                <c:pt idx="0">
                  <c:v>Hipertension esencial</c:v>
                </c:pt>
                <c:pt idx="1">
                  <c:v>Dolor pelvico y perianal</c:v>
                </c:pt>
                <c:pt idx="2">
                  <c:v>Calculo de riñon</c:v>
                </c:pt>
                <c:pt idx="3">
                  <c:v>Dolor loc. en otras partes inf del abdomen </c:v>
                </c:pt>
                <c:pt idx="4">
                  <c:v>Dolor en articulacion</c:v>
                </c:pt>
                <c:pt idx="5">
                  <c:v>Embarazo prolongado </c:v>
                </c:pt>
                <c:pt idx="6">
                  <c:v>Otros dolores abd y los no especificados </c:v>
                </c:pt>
                <c:pt idx="7">
                  <c:v>Dolor agudo</c:v>
                </c:pt>
                <c:pt idx="8">
                  <c:v>Embarazo confirmado</c:v>
                </c:pt>
                <c:pt idx="9">
                  <c:v>Dolor en el pecho </c:v>
                </c:pt>
                <c:pt idx="10">
                  <c:v>Dolor abdominal localizado en la parte superior</c:v>
                </c:pt>
                <c:pt idx="11">
                  <c:v>Herni inguinal unilateral </c:v>
                </c:pt>
                <c:pt idx="12">
                  <c:v>Lumbago no especificado</c:v>
                </c:pt>
              </c:strCache>
            </c:strRef>
          </c:cat>
          <c:val>
            <c:numRef>
              <c:f>Hoja2!$C$4:$C$16</c:f>
              <c:numCache>
                <c:formatCode>General</c:formatCode>
                <c:ptCount val="13"/>
                <c:pt idx="0">
                  <c:v>1284</c:v>
                </c:pt>
                <c:pt idx="1">
                  <c:v>1794</c:v>
                </c:pt>
                <c:pt idx="2">
                  <c:v>184</c:v>
                </c:pt>
                <c:pt idx="3">
                  <c:v>641</c:v>
                </c:pt>
                <c:pt idx="4">
                  <c:v>882</c:v>
                </c:pt>
                <c:pt idx="6">
                  <c:v>294</c:v>
                </c:pt>
                <c:pt idx="7">
                  <c:v>798</c:v>
                </c:pt>
                <c:pt idx="10">
                  <c:v>224</c:v>
                </c:pt>
                <c:pt idx="11">
                  <c:v>269</c:v>
                </c:pt>
                <c:pt idx="12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9D-437B-9AD3-3605C821F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925737775"/>
        <c:axId val="1925734031"/>
        <c:axId val="0"/>
      </c:bar3DChart>
      <c:catAx>
        <c:axId val="192573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25734031"/>
        <c:crosses val="autoZero"/>
        <c:auto val="1"/>
        <c:lblAlgn val="ctr"/>
        <c:lblOffset val="100"/>
        <c:noMultiLvlLbl val="0"/>
      </c:catAx>
      <c:valAx>
        <c:axId val="1925734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25737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DIAGNOSTICO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Hoja1!$B$5</c:f>
              <c:strCache>
                <c:ptCount val="1"/>
                <c:pt idx="0">
                  <c:v>año 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8550723508647813E-2"/>
                  <c:y val="-5.4090601757944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8D-4195-9C10-4AD050D071A2}"/>
                </c:ext>
              </c:extLst>
            </c:dLbl>
            <c:dLbl>
              <c:idx val="1"/>
              <c:layout>
                <c:manualLayout>
                  <c:x val="1.0821255380044558E-2"/>
                  <c:y val="-8.1135902636917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8D-4195-9C10-4AD050D07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Hoja1!$A$6:$A$16</c:f>
              <c:strCache>
                <c:ptCount val="11"/>
                <c:pt idx="0">
                  <c:v>Otros dolores abdominales en sitio no especificado</c:v>
                </c:pt>
                <c:pt idx="1">
                  <c:v>Embarazo confirmado</c:v>
                </c:pt>
                <c:pt idx="2">
                  <c:v>Dolor en el pecho </c:v>
                </c:pt>
                <c:pt idx="3">
                  <c:v>Amenaza de aborto</c:v>
                </c:pt>
                <c:pt idx="4">
                  <c:v>Fiebre no especificada</c:v>
                </c:pt>
                <c:pt idx="5">
                  <c:v>Colico renal no especificado</c:v>
                </c:pt>
                <c:pt idx="6">
                  <c:v>Cefalea</c:v>
                </c:pt>
                <c:pt idx="7">
                  <c:v>Sospechoso de Covid - 19</c:v>
                </c:pt>
                <c:pt idx="8">
                  <c:v>Infeccion de vias urinaria</c:v>
                </c:pt>
                <c:pt idx="9">
                  <c:v>Hemorragia vaginal y uterina anormal</c:v>
                </c:pt>
                <c:pt idx="10">
                  <c:v>dolor localizado en otras partes inf. abdomen</c:v>
                </c:pt>
              </c:strCache>
            </c:strRef>
          </c:cat>
          <c:val>
            <c:numRef>
              <c:f>Hoja1!$B$6:$B$16</c:f>
              <c:numCache>
                <c:formatCode>General</c:formatCode>
                <c:ptCount val="11"/>
                <c:pt idx="0">
                  <c:v>1788</c:v>
                </c:pt>
                <c:pt idx="1">
                  <c:v>1165</c:v>
                </c:pt>
                <c:pt idx="2">
                  <c:v>707</c:v>
                </c:pt>
                <c:pt idx="3">
                  <c:v>729</c:v>
                </c:pt>
                <c:pt idx="4">
                  <c:v>664</c:v>
                </c:pt>
                <c:pt idx="5">
                  <c:v>485</c:v>
                </c:pt>
                <c:pt idx="6">
                  <c:v>485</c:v>
                </c:pt>
                <c:pt idx="7">
                  <c:v>374</c:v>
                </c:pt>
                <c:pt idx="8">
                  <c:v>284</c:v>
                </c:pt>
                <c:pt idx="9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8D-4195-9C10-4AD050D071A2}"/>
            </c:ext>
          </c:extLst>
        </c:ser>
        <c:ser>
          <c:idx val="1"/>
          <c:order val="1"/>
          <c:tx>
            <c:strRef>
              <c:f>Hoja1!$C$5</c:f>
              <c:strCache>
                <c:ptCount val="1"/>
                <c:pt idx="0">
                  <c:v>año 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2.7826085262971666E-2"/>
                  <c:y val="-8.1135902636916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48D-4195-9C10-4AD050D07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Hoja1!$A$6:$A$16</c:f>
              <c:strCache>
                <c:ptCount val="11"/>
                <c:pt idx="0">
                  <c:v>Otros dolores abdominales en sitio no especificado</c:v>
                </c:pt>
                <c:pt idx="1">
                  <c:v>Embarazo confirmado</c:v>
                </c:pt>
                <c:pt idx="2">
                  <c:v>Dolor en el pecho </c:v>
                </c:pt>
                <c:pt idx="3">
                  <c:v>Amenaza de aborto</c:v>
                </c:pt>
                <c:pt idx="4">
                  <c:v>Fiebre no especificada</c:v>
                </c:pt>
                <c:pt idx="5">
                  <c:v>Colico renal no especificado</c:v>
                </c:pt>
                <c:pt idx="6">
                  <c:v>Cefalea</c:v>
                </c:pt>
                <c:pt idx="7">
                  <c:v>Sospechoso de Covid - 19</c:v>
                </c:pt>
                <c:pt idx="8">
                  <c:v>Infeccion de vias urinaria</c:v>
                </c:pt>
                <c:pt idx="9">
                  <c:v>Hemorragia vaginal y uterina anormal</c:v>
                </c:pt>
                <c:pt idx="10">
                  <c:v>dolor localizado en otras partes inf. abdomen</c:v>
                </c:pt>
              </c:strCache>
            </c:strRef>
          </c:cat>
          <c:val>
            <c:numRef>
              <c:f>Hoja1!$C$6:$C$16</c:f>
              <c:numCache>
                <c:formatCode>General</c:formatCode>
                <c:ptCount val="11"/>
                <c:pt idx="0">
                  <c:v>2529</c:v>
                </c:pt>
                <c:pt idx="1">
                  <c:v>1192</c:v>
                </c:pt>
                <c:pt idx="2">
                  <c:v>934</c:v>
                </c:pt>
                <c:pt idx="3">
                  <c:v>1147</c:v>
                </c:pt>
                <c:pt idx="4">
                  <c:v>586</c:v>
                </c:pt>
                <c:pt idx="5">
                  <c:v>761</c:v>
                </c:pt>
                <c:pt idx="6">
                  <c:v>586</c:v>
                </c:pt>
                <c:pt idx="7">
                  <c:v>382</c:v>
                </c:pt>
                <c:pt idx="9">
                  <c:v>464</c:v>
                </c:pt>
                <c:pt idx="10">
                  <c:v>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8D-4195-9C10-4AD050D07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042023071"/>
        <c:axId val="2042021823"/>
        <c:axId val="0"/>
      </c:bar3DChart>
      <c:catAx>
        <c:axId val="204202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42021823"/>
        <c:crosses val="autoZero"/>
        <c:auto val="1"/>
        <c:lblAlgn val="ctr"/>
        <c:lblOffset val="100"/>
        <c:noMultiLvlLbl val="0"/>
      </c:catAx>
      <c:valAx>
        <c:axId val="2042021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42023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847583896073104"/>
          <c:y val="0.93813355480666338"/>
          <c:w val="0.21560858362913257"/>
          <c:h val="4.5639264665953264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/>
              <a:t>E.P.S.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Hoja4!$B$4</c:f>
              <c:strCache>
                <c:ptCount val="1"/>
                <c:pt idx="0">
                  <c:v>AÑO 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5608194622279139E-2"/>
                  <c:y val="-1.271354946534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41-4C4F-9120-08ED11900057}"/>
                </c:ext>
              </c:extLst>
            </c:dLbl>
            <c:dLbl>
              <c:idx val="5"/>
              <c:layout>
                <c:manualLayout>
                  <c:x val="-1.6666666666666767E-2"/>
                  <c:y val="-2.9893100389975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541-4C4F-9120-08ED11900057}"/>
                </c:ext>
              </c:extLst>
            </c:dLbl>
            <c:dLbl>
              <c:idx val="6"/>
              <c:layout>
                <c:manualLayout>
                  <c:x val="-1.2500000000000001E-2"/>
                  <c:y val="-5.9786200779951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541-4C4F-9120-08ED11900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Hoja4!$A$5:$A$14</c:f>
              <c:strCache>
                <c:ptCount val="10"/>
                <c:pt idx="0">
                  <c:v>Mutual Ser</c:v>
                </c:pt>
                <c:pt idx="1">
                  <c:v>Nueva EPS</c:v>
                </c:pt>
                <c:pt idx="2">
                  <c:v>Comparta</c:v>
                </c:pt>
                <c:pt idx="3">
                  <c:v>CajaCopi</c:v>
                </c:pt>
                <c:pt idx="4">
                  <c:v>Coosalud</c:v>
                </c:pt>
                <c:pt idx="5">
                  <c:v>Otros</c:v>
                </c:pt>
                <c:pt idx="6">
                  <c:v>Salud total</c:v>
                </c:pt>
                <c:pt idx="7">
                  <c:v>Medicina integral</c:v>
                </c:pt>
                <c:pt idx="8">
                  <c:v>ADRES</c:v>
                </c:pt>
                <c:pt idx="9">
                  <c:v>P.N.C.</c:v>
                </c:pt>
              </c:strCache>
            </c:strRef>
          </c:cat>
          <c:val>
            <c:numRef>
              <c:f>Hoja4!$B$5:$B$14</c:f>
              <c:numCache>
                <c:formatCode>General</c:formatCode>
                <c:ptCount val="10"/>
                <c:pt idx="0">
                  <c:v>6328</c:v>
                </c:pt>
                <c:pt idx="1">
                  <c:v>4761</c:v>
                </c:pt>
                <c:pt idx="2">
                  <c:v>1114</c:v>
                </c:pt>
                <c:pt idx="3">
                  <c:v>969</c:v>
                </c:pt>
                <c:pt idx="4">
                  <c:v>389</c:v>
                </c:pt>
                <c:pt idx="5">
                  <c:v>1093</c:v>
                </c:pt>
                <c:pt idx="6">
                  <c:v>851</c:v>
                </c:pt>
                <c:pt idx="7">
                  <c:v>357</c:v>
                </c:pt>
                <c:pt idx="8">
                  <c:v>548</c:v>
                </c:pt>
                <c:pt idx="9">
                  <c:v>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41-4C4F-9120-08ED11900057}"/>
            </c:ext>
          </c:extLst>
        </c:ser>
        <c:ser>
          <c:idx val="1"/>
          <c:order val="1"/>
          <c:tx>
            <c:strRef>
              <c:f>Hoja4!$C$4</c:f>
              <c:strCache>
                <c:ptCount val="1"/>
                <c:pt idx="0">
                  <c:v>AÑO 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4.09731113956466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41-4C4F-9120-08ED11900057}"/>
                </c:ext>
              </c:extLst>
            </c:dLbl>
            <c:dLbl>
              <c:idx val="2"/>
              <c:layout>
                <c:manualLayout>
                  <c:x val="1.5364916773367477E-2"/>
                  <c:y val="-6.3567747326713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41-4C4F-9120-08ED11900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Hoja4!$A$5:$A$14</c:f>
              <c:strCache>
                <c:ptCount val="10"/>
                <c:pt idx="0">
                  <c:v>Mutual Ser</c:v>
                </c:pt>
                <c:pt idx="1">
                  <c:v>Nueva EPS</c:v>
                </c:pt>
                <c:pt idx="2">
                  <c:v>Comparta</c:v>
                </c:pt>
                <c:pt idx="3">
                  <c:v>CajaCopi</c:v>
                </c:pt>
                <c:pt idx="4">
                  <c:v>Coosalud</c:v>
                </c:pt>
                <c:pt idx="5">
                  <c:v>Otros</c:v>
                </c:pt>
                <c:pt idx="6">
                  <c:v>Salud total</c:v>
                </c:pt>
                <c:pt idx="7">
                  <c:v>Medicina integral</c:v>
                </c:pt>
                <c:pt idx="8">
                  <c:v>ADRES</c:v>
                </c:pt>
                <c:pt idx="9">
                  <c:v>P.N.C.</c:v>
                </c:pt>
              </c:strCache>
            </c:strRef>
          </c:cat>
          <c:val>
            <c:numRef>
              <c:f>Hoja4!$C$5:$C$14</c:f>
              <c:numCache>
                <c:formatCode>General</c:formatCode>
                <c:ptCount val="10"/>
                <c:pt idx="0">
                  <c:v>7372</c:v>
                </c:pt>
                <c:pt idx="1">
                  <c:v>5869</c:v>
                </c:pt>
                <c:pt idx="2">
                  <c:v>582</c:v>
                </c:pt>
                <c:pt idx="3">
                  <c:v>1027</c:v>
                </c:pt>
                <c:pt idx="4">
                  <c:v>468</c:v>
                </c:pt>
                <c:pt idx="5">
                  <c:v>1712</c:v>
                </c:pt>
                <c:pt idx="6">
                  <c:v>1104</c:v>
                </c:pt>
                <c:pt idx="7">
                  <c:v>515</c:v>
                </c:pt>
                <c:pt idx="8">
                  <c:v>492</c:v>
                </c:pt>
                <c:pt idx="9">
                  <c:v>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41-4C4F-9120-08ED11900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026180223"/>
        <c:axId val="2026179391"/>
        <c:axId val="0"/>
      </c:bar3DChart>
      <c:catAx>
        <c:axId val="202618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6179391"/>
        <c:crosses val="autoZero"/>
        <c:auto val="1"/>
        <c:lblAlgn val="ctr"/>
        <c:lblOffset val="100"/>
        <c:noMultiLvlLbl val="0"/>
      </c:catAx>
      <c:valAx>
        <c:axId val="2026179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6180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6.2473617560151962E-2"/>
                  <c:y val="-4.1968405044734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7A-4095-9378-66C03B0B1A67}"/>
                </c:ext>
              </c:extLst>
            </c:dLbl>
            <c:dLbl>
              <c:idx val="1"/>
              <c:layout>
                <c:manualLayout>
                  <c:x val="-5.4303254305115616E-2"/>
                  <c:y val="-3.2407288427436974E-2"/>
                </c:manualLayout>
              </c:layout>
              <c:tx>
                <c:rich>
                  <a:bodyPr/>
                  <a:lstStyle/>
                  <a:p>
                    <a:r>
                      <a:rPr lang="en-US" sz="1300" baseline="0"/>
                      <a:t>17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7A-4095-9378-66C03B0B1A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Hoja1!$A$4:$B$4</c:f>
              <c:strCache>
                <c:ptCount val="2"/>
                <c:pt idx="0">
                  <c:v>AÑO 2020</c:v>
                </c:pt>
                <c:pt idx="1">
                  <c:v>AÑO 2021</c:v>
                </c:pt>
              </c:strCache>
            </c:strRef>
          </c:cat>
          <c:val>
            <c:numRef>
              <c:f>Hoja1!$A$5:$B$5</c:f>
              <c:numCache>
                <c:formatCode>0.00%</c:formatCode>
                <c:ptCount val="2"/>
                <c:pt idx="0" formatCode="0">
                  <c:v>17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7A-4095-9378-66C03B0B1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16288"/>
        <c:axId val="18445824"/>
        <c:axId val="0"/>
      </c:bar3DChart>
      <c:catAx>
        <c:axId val="1831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445824"/>
        <c:crosses val="autoZero"/>
        <c:auto val="1"/>
        <c:lblAlgn val="ctr"/>
        <c:lblOffset val="100"/>
        <c:noMultiLvlLbl val="0"/>
      </c:catAx>
      <c:valAx>
        <c:axId val="1844582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8316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glow rad="63500">
        <a:schemeClr val="accent2">
          <a:satMod val="175000"/>
          <a:alpha val="40000"/>
        </a:schemeClr>
      </a:glow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A6189B9-3364-4181-8ED9-9CCA72AFD036}" type="datetimeFigureOut">
              <a:rPr lang="es-CO" smtClean="0"/>
              <a:t>28/03/2022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A267AF7-62F6-43B0-A3F8-9858888FF5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6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67AF7-62F6-43B0-A3F8-9858888FF5FA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928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67AF7-62F6-43B0-A3F8-9858888FF5FA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474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67AF7-62F6-43B0-A3F8-9858888FF5FA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818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67AF7-62F6-43B0-A3F8-9858888FF5FA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117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67AF7-62F6-43B0-A3F8-9858888FF5FA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2140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67AF7-62F6-43B0-A3F8-9858888FF5FA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108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67AF7-62F6-43B0-A3F8-9858888FF5FA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9976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67AF7-62F6-43B0-A3F8-9858888FF5FA}" type="slidenum">
              <a:rPr lang="es-CO" smtClean="0"/>
              <a:t>34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282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4222-40C9-4293-87B4-F5FFD5183A9B}" type="datetime1">
              <a:rPr lang="es-CO" smtClean="0"/>
              <a:t>28/03/2022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FFC7-D0A4-4C07-B1EE-D915B4D4DB8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0A27-FF8F-426A-B9BC-1E430546CA3B}" type="datetime1">
              <a:rPr lang="es-CO" smtClean="0"/>
              <a:t>28/03/2022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FFC7-D0A4-4C07-B1EE-D915B4D4DB8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4E33-7B0E-46FB-A924-ED926B585ADE}" type="datetime1">
              <a:rPr lang="es-CO" smtClean="0"/>
              <a:t>28/03/2022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FFC7-D0A4-4C07-B1EE-D915B4D4DB8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48CA-9205-40F5-831C-C1EFD62E3E49}" type="datetime1">
              <a:rPr lang="es-CO" smtClean="0"/>
              <a:t>28/03/2022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FFC7-D0A4-4C07-B1EE-D915B4D4DB8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2F22-A0AB-43EA-8C04-D408C8A61E58}" type="datetime1">
              <a:rPr lang="es-CO" smtClean="0"/>
              <a:t>28/03/2022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FFC7-D0A4-4C07-B1EE-D915B4D4DB8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B886-FCF4-4B71-91D0-4EFD60230AEC}" type="datetime1">
              <a:rPr lang="es-CO" smtClean="0"/>
              <a:t>28/03/2022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FFC7-D0A4-4C07-B1EE-D915B4D4DB88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413E-E037-4A50-94AA-7A80307509E1}" type="datetime1">
              <a:rPr lang="es-CO" smtClean="0"/>
              <a:t>28/03/2022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FFC7-D0A4-4C07-B1EE-D915B4D4DB8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2CC3-B261-4F24-9C18-6D2D422BAB2C}" type="datetime1">
              <a:rPr lang="es-CO" smtClean="0"/>
              <a:t>28/03/2022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FFC7-D0A4-4C07-B1EE-D915B4D4DB8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5EAA-A127-4359-8209-3A3EC3903218}" type="datetime1">
              <a:rPr lang="es-CO" smtClean="0"/>
              <a:t>28/03/2022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FFC7-D0A4-4C07-B1EE-D915B4D4DB8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CCE1-CFC9-4847-B689-F12A17774EDF}" type="datetime1">
              <a:rPr lang="es-CO" smtClean="0"/>
              <a:t>28/03/2022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AFFC7-D0A4-4C07-B1EE-D915B4D4DB8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2A95-9E37-4D74-8DF2-4F1B4F4E7A46}" type="datetime1">
              <a:rPr lang="es-CO" smtClean="0"/>
              <a:t>28/03/2022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FFC7-D0A4-4C07-B1EE-D915B4D4DB8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65CC542-4083-4CF8-93D8-3455257E7E42}" type="datetime1">
              <a:rPr lang="es-CO" smtClean="0"/>
              <a:t>28/03/2022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2BAFFC7-D0A4-4C07-B1EE-D915B4D4DB88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373" r="50000" b="2254"/>
          <a:stretch/>
        </p:blipFill>
        <p:spPr>
          <a:xfrm>
            <a:off x="683568" y="489893"/>
            <a:ext cx="7864067" cy="57606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915816" y="3717032"/>
            <a:ext cx="1008112" cy="144016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2843808" y="362527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</a:rPr>
              <a:t>7732980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83768" y="3933056"/>
            <a:ext cx="3456384" cy="21602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2434442" y="3840143"/>
            <a:ext cx="307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hospitalorica@gmail.com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99592" y="404664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Número de casos de eventos de interés en salud pública notificados  por año  2017-2021</a:t>
            </a:r>
            <a:endParaRPr lang="es-CO" dirty="0"/>
          </a:p>
          <a:p>
            <a:pPr algn="ctr"/>
            <a:r>
              <a:rPr lang="es-ES" b="1" dirty="0"/>
              <a:t> 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560839" cy="32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157192"/>
            <a:ext cx="230425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467544" y="332660"/>
          <a:ext cx="8208912" cy="5176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Eventos – NOTIFICACION GENERAL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Casos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% de casos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IRA POR VIRUS NUEVO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978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67,4%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BAJO PESO AL NACER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6,3%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DENGUE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5,7%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VIGILANCIA EN SALUD PÚBLICA DE LA VIOLENCIA DE GÉNERO E INTRAFAMILIAR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2,4%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MORTALIDAD PERINATAL Y NEONATAL TARDÍA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2,3%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INTENTO DE SUICIDIO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2,3%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INTOXICACIONES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1,9%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MORBILIDAD MATERNA EXTREMA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1,8%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INFECC. DE SITIO QUIRÚRGICO ASOCIADAS A PROC. MÉD. QUIRÚRGICO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1,4%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DEFECTOS CONGENITOS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1,1%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AGRESIONES POR ANIMALES POTENCIALMENTE TRANSMISORES DE RABIA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1,1%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SIFILIS GESTACIONAL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1,1%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DESNUTRICIÓN AGUDA EN MENORES DE 5 AÑOS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0,8%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ACCIDENTE OFIDICO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0,8%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MALARIA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0,8%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SIFILIS CONGENITA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0,7%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VIH/SIDA/MORTALIDAD POR SIDA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0,6%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IAD - INFECCIONES ASOCIADAS A DISPOSITIVOS - INDIVIDUAL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0,5%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MORTALIDAD MATERNA - DATOS BÁSICOS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0,4%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TUBERCULOSIS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0,2%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TETANOS ACCIDENTAL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ENFERMEDAD TRANSMITIDA POR ALIMENTOS O AGUA (ETA)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HEPATITIS B, C Y COINFECCIÓN HEPATITIS B Y DELTA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EVENTO ADVERSO GRAVE POSTERIOR A LA VACUNACIÓN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LESIONES POR ART. EXPLOSIVOS (POLVORA Y MINAS ANTIPERSONAL)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1451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100,0%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370" marR="30370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pic>
        <p:nvPicPr>
          <p:cNvPr id="5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674006"/>
            <a:ext cx="2304256" cy="11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467544" y="476682"/>
          <a:ext cx="8136904" cy="4310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01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812">
                <a:tc>
                  <a:txBody>
                    <a:bodyPr/>
                    <a:lstStyle/>
                    <a:p>
                      <a:endParaRPr lang="es-CO" sz="700" dirty="0">
                        <a:effectLst/>
                        <a:latin typeface="Calibri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.</a:t>
                      </a:r>
                      <a:endParaRPr lang="es-CO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endParaRPr lang="es-CO" sz="700">
                        <a:effectLst/>
                        <a:latin typeface="Calibri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Eventos – NOTIFICACION LORICA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Casos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% de casos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IRA POR VIRUS NUEVO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629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75,5%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DENGUE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4,0%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BAJO PESO AL NACER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4,0%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VIGILANCIA EN SALUD PÚBLICA DE LA VIOLENCIA DE GÉNERO E INTRAFAMILIAR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3,1%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INTENTO DE SUICIDIO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2,3%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AGRESIONES POR ANIMALES POTENCIALMENTE TRANSMISORES DE RABIA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1,9%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INTOXICACIONES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1,8%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DESNUTRICIÓN AGUDA EN MENORES DE 5 AÑOS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1,2%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MORTALIDAD PERINATAL Y NEONATAL TARDÍA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1,2%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MORBILIDAD MATERNA EXTREMA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1,0%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SIFILIS GESTACIONAL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0,7%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DEFECTOS CONGENITOS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0,7%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VIH/SIDA/MORTALIDAD POR SIDA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0,6%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ACCIDENTE OFIDICO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0,5%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MORTALIDAD MATERNA - DATOS BÁSICOS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0,4%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SIFILIS CONGENITA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0,4%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MALARIA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0,2%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INFECC. DE SITIO QUIRÚRGICO ASOCIADAS A PROC. MÉD. QUIRÚRGICO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HEPATITIS B, C Y COINFECCIÓN HEPATITIS B Y DELTA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TETANOS ACCIDENTAL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EVENTO ADVERSO GRAVE POSTERIOR A LA VACUNACIÓN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TUBERCULOSIS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833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100,0%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752" marR="32752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4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73216"/>
            <a:ext cx="230425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560840" cy="377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73216"/>
            <a:ext cx="230425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467544" y="404669"/>
          <a:ext cx="7920880" cy="4280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518">
                <a:tc>
                  <a:txBody>
                    <a:bodyPr/>
                    <a:lstStyle/>
                    <a:p>
                      <a:endParaRPr lang="es-CO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endParaRPr lang="es-CO" sz="11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EPS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Casos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% de Casos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MUTUAL SER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34,5%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NUEVA EPS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432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29,8%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CAJACOPI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6,1%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SALUD TOTAL EPS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5,2%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COMPARTA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4,8%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#N/A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4,8%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 ASEGURADO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4,5%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COOSALUD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3,3%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FIDUPREVISORA  SA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3,2%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POLICIA NACIONAL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0,7%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FUERZAS MILITARES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0,6%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SANITAS EPS SA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0,6%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SURA EPS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0,4%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FAMISANAR EPS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0,3%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SAVIA SALUD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0,2%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COMFASUCRE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AMBUQ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COOMEVA EPS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CAPITAL SALUD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ECOPETROL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ASMET SALUD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UNIVERSIDAD DEL CAUCA UNIDAD DE SALUD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Total general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1.451</a:t>
                      </a:r>
                      <a:endParaRPr lang="es-C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100,0%</a:t>
                      </a:r>
                      <a:endParaRPr lang="es-C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35" marR="33735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4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73216"/>
            <a:ext cx="230425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539552" y="1316514"/>
          <a:ext cx="7776864" cy="3480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6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N° MUESTRAS- PCR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N° ANTIGENO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TOTAL MUESTRAS TOMADAS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POSITIVOS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NEGATIVOS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NOT EN SIVIGILA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ENERO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FEBRERO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MARZO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ABRIL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162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162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162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MAYO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129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129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JUNIO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152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106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JULIO 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223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AGOSTO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476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534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505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SEPTIEMBRE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453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495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487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OCTUBRE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420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459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456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NOVIEMBRE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482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519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516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DICIEMBRE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446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560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557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3295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387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3682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512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3170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978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352391"/>
            <a:ext cx="90719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DETALLADO PROCESO DE TOMA DE MUESTRA Y NOTIFICACION EN SIVIGILA 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CORONAVIRUS (COVID 19) AÑO 2021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73216"/>
            <a:ext cx="230425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755576" y="764704"/>
          <a:ext cx="7704855" cy="3960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4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6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3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NOTIFICADOS EN SIVIGILA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DEFUNCIONES DE CASOS POSITIVOS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ENERO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FEBRERO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MARZO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ABRIL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162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MAYO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JUNIO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JULIO 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AGOSTO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SEPTIEMBRE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OCTUBRE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NOVIEMBRE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DICIEMBRE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978</a:t>
                      </a:r>
                      <a:endParaRPr lang="es-CO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es-CO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73216"/>
            <a:ext cx="230425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7200"/>
            <a:ext cx="7416824" cy="43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73216"/>
            <a:ext cx="230425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476672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cs typeface="Arial" pitchFamily="34" charset="0"/>
              </a:rPr>
              <a:t>Este informe describe los casos de los eventos de interés en salud publica notificados al SIVIGILA semanalmente con corte a semana 53 de 2021. </a:t>
            </a:r>
            <a:endParaRPr lang="es-ES" dirty="0" smtClean="0">
              <a:cs typeface="Arial" pitchFamily="34" charset="0"/>
            </a:endParaRPr>
          </a:p>
          <a:p>
            <a:pPr algn="just"/>
            <a:endParaRPr lang="es-ES" dirty="0" smtClean="0">
              <a:cs typeface="Arial" pitchFamily="34" charset="0"/>
            </a:endParaRPr>
          </a:p>
          <a:p>
            <a:pPr algn="just"/>
            <a:r>
              <a:rPr lang="es-ES" dirty="0">
                <a:cs typeface="Arial" pitchFamily="34" charset="0"/>
              </a:rPr>
              <a:t>Las gráficas expuestas anteriormente muestran también el comportamiento de los eventos de interés en salud pública notificados por la ESE HSVP- Lorica, en el año 2021, evidenciando la variación en la notificación </a:t>
            </a:r>
            <a:r>
              <a:rPr lang="es-ES" dirty="0" smtClean="0">
                <a:cs typeface="Arial" pitchFamily="34" charset="0"/>
              </a:rPr>
              <a:t>anual, mensual, por EPS, por numero de casos presentados. </a:t>
            </a:r>
          </a:p>
          <a:p>
            <a:pPr algn="just"/>
            <a:endParaRPr lang="es-ES" dirty="0">
              <a:cs typeface="Arial" pitchFamily="34" charset="0"/>
            </a:endParaRPr>
          </a:p>
          <a:p>
            <a:pPr algn="just"/>
            <a:r>
              <a:rPr lang="es-ES" dirty="0" smtClean="0">
                <a:cs typeface="Arial" pitchFamily="34" charset="0"/>
              </a:rPr>
              <a:t>El </a:t>
            </a:r>
            <a:r>
              <a:rPr lang="es-ES" dirty="0">
                <a:cs typeface="Arial" pitchFamily="34" charset="0"/>
              </a:rPr>
              <a:t>plan de análisis incluyó la descripción en persona, tiempo y lugar estableciendo frecuencias absolutas y relativas, análisis de tendencia comparando los años 2017 a 2021. Los indicadores de vigilancia de los eventos se calcularon con la información disponible en SIVIGILA, RIPS Institucionales y RUAF, teniendo en cuenta los parámetros establecidos en los protocolos de cada evento de interés en salud pública</a:t>
            </a:r>
            <a:endParaRPr lang="es-CO" dirty="0">
              <a:cs typeface="Arial" pitchFamily="34" charset="0"/>
            </a:endParaRPr>
          </a:p>
          <a:p>
            <a:endParaRPr lang="es-CO" dirty="0"/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73216"/>
            <a:ext cx="230425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1582341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Adicionalmente se expone el comportamiento de la COVID 19 en la ESE HSVP Lorica, mostrando cuantas muestras fueron tomadas para PCR, ANTIGENO, cuántos casos positivos, negativos y cuantos fallecidos, distribuidos mes por mes. Se aclara que a partir del mes de agosto se aumentó la toma de muestra como cumplimiento a la resolución expedida por el departamento de Córdoba, donde se ordenó realizar pruebas para detectar la COVID 19 a todas las gestantes ingresadas a las instituciones de salud.</a:t>
            </a:r>
            <a:endParaRPr lang="es-CO" dirty="0"/>
          </a:p>
        </p:txBody>
      </p:sp>
      <p:pic>
        <p:nvPicPr>
          <p:cNvPr id="4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73216"/>
            <a:ext cx="230425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es-CO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es-CO" dirty="0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es-CO" dirty="0">
                <a:solidFill>
                  <a:schemeClr val="accent2"/>
                </a:solidFill>
                <a:latin typeface="Arial Black" pitchFamily="34" charset="0"/>
              </a:rPr>
            </a:br>
            <a:endParaRPr lang="es-CO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 rot="19140000">
            <a:off x="1011185" y="1942456"/>
            <a:ext cx="5166870" cy="1426083"/>
          </a:xfrm>
        </p:spPr>
        <p:txBody>
          <a:bodyPr>
            <a:normAutofit fontScale="62500" lnSpcReduction="20000"/>
          </a:bodyPr>
          <a:lstStyle/>
          <a:p>
            <a:r>
              <a:rPr lang="es-CO" sz="5800" b="1" dirty="0" smtClean="0"/>
              <a:t>RENDICIÓN DE CUENTAS VIGENCIA </a:t>
            </a:r>
            <a:r>
              <a:rPr lang="es-CO" sz="5800" b="1" dirty="0" smtClean="0"/>
              <a:t>2021</a:t>
            </a:r>
            <a:endParaRPr lang="es-CO" sz="5800" b="1" dirty="0" smtClean="0"/>
          </a:p>
          <a:p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911148"/>
            <a:ext cx="2952328" cy="187220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779912" y="4131077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RAUL ANTONIO HERRERA CHICO </a:t>
            </a:r>
          </a:p>
          <a:p>
            <a:r>
              <a:rPr lang="es-CO" sz="2800" dirty="0" smtClean="0"/>
              <a:t>GERENTE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7932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548680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ES" dirty="0" smtClean="0"/>
              <a:t>se cumplió  </a:t>
            </a:r>
            <a:r>
              <a:rPr lang="es-ES" dirty="0"/>
              <a:t>semanalmente </a:t>
            </a:r>
            <a:r>
              <a:rPr lang="es-ES" dirty="0" smtClean="0"/>
              <a:t>con la </a:t>
            </a:r>
            <a:r>
              <a:rPr lang="es-ES" dirty="0"/>
              <a:t>búsqueda activa institucional (BAI), logrando así la Concordancia - correspondencia, del 100% de la notificación de  los eventos de interés de salud pública, entre los  RIPS institucionales y el  SIVIGILA</a:t>
            </a:r>
            <a:r>
              <a:rPr lang="es-ES" dirty="0" smtClean="0"/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CO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dirty="0"/>
              <a:t>S</a:t>
            </a:r>
            <a:r>
              <a:rPr lang="es-ES" dirty="0" smtClean="0"/>
              <a:t>e </a:t>
            </a:r>
            <a:r>
              <a:rPr lang="es-ES" dirty="0"/>
              <a:t>realizaron seguimiento de BAI entre las plataforma RUAF y SIVIGILA teniendo como concordancia – correspondencia un cumplimiento  del 100% en los casos de mortalidad relacionada con eventos de interés en salud pública, y los nacidos vivos relacionados como bajo peso.</a:t>
            </a:r>
            <a:endParaRPr lang="es-CO" dirty="0"/>
          </a:p>
        </p:txBody>
      </p:sp>
      <p:pic>
        <p:nvPicPr>
          <p:cNvPr id="4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73216"/>
            <a:ext cx="230425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474345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ES" dirty="0"/>
              <a:t>Se alcanzó   un cumplimiento del 100% en la realización de unidades de análisis tanto de las muertes perinatales, como de los demás eventos de interés en salud pública en los cuales  ocurrió muerte. </a:t>
            </a:r>
            <a:endParaRPr lang="es-ES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es-CO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dirty="0"/>
              <a:t>Se cumplió al 100% con la retroalimentación  en las EPS, ESE CAMU y DLS de los municipios a quien la ESE  HSVP prestó  sus servicios, existiendo por tanto comunicación intersectorial que permitió brindar la atención y realización de los procedimientos y seguimientos requeridos por cada paciente</a:t>
            </a:r>
            <a:r>
              <a:rPr lang="es-ES" dirty="0" smtClean="0"/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CO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dirty="0" smtClean="0"/>
              <a:t>Se cumplió con  la notificación inmediata de los eventos que así lo requieren, lo cual  se aumento notoriamente  con la COVID 19.</a:t>
            </a:r>
            <a:endParaRPr lang="es-CO" dirty="0"/>
          </a:p>
        </p:txBody>
      </p:sp>
      <p:pic>
        <p:nvPicPr>
          <p:cNvPr id="4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73216"/>
            <a:ext cx="230425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 rot="19140000">
            <a:off x="962664" y="2110261"/>
            <a:ext cx="5650992" cy="1207509"/>
          </a:xfrm>
        </p:spPr>
        <p:txBody>
          <a:bodyPr/>
          <a:lstStyle/>
          <a:p>
            <a:r>
              <a:rPr lang="es-CO" dirty="0" smtClean="0"/>
              <a:t>Perfil epidemiológico</a:t>
            </a:r>
            <a:endParaRPr lang="es-CO" dirty="0"/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45024"/>
            <a:ext cx="3849918" cy="216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06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01208"/>
            <a:ext cx="2664296" cy="14101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0940" cy="548640"/>
          </a:xfrm>
        </p:spPr>
        <p:txBody>
          <a:bodyPr/>
          <a:lstStyle/>
          <a:p>
            <a:pPr algn="ctr"/>
            <a:r>
              <a:rPr lang="es-ES" sz="1800" dirty="0"/>
              <a:t>PERFIL EPIDEMIOLOGICO </a:t>
            </a:r>
            <a:br>
              <a:rPr lang="es-ES" sz="1800" dirty="0"/>
            </a:br>
            <a:r>
              <a:rPr lang="es-ES" sz="1800" dirty="0"/>
              <a:t>COMPARATIVO AÑO 2020 Y 2021</a:t>
            </a:r>
            <a:br>
              <a:rPr lang="es-ES" sz="1800" dirty="0"/>
            </a:br>
            <a:r>
              <a:rPr lang="es-ES" sz="1800" dirty="0"/>
              <a:t>DIEZ PRIMERAS CAUSAS SERVICIO DE URGENCIAS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A9D0061-FFAB-4489-9C5C-7C3C8CCEC5B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836713"/>
          <a:ext cx="9108503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1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548640"/>
          </a:xfrm>
        </p:spPr>
        <p:txBody>
          <a:bodyPr/>
          <a:lstStyle/>
          <a:p>
            <a:pPr algn="ctr"/>
            <a:r>
              <a:rPr lang="es-ES" sz="1800" dirty="0"/>
              <a:t>PERFIL EPIDEMIOLOGICO</a:t>
            </a:r>
            <a:br>
              <a:rPr lang="es-ES" sz="1800" dirty="0"/>
            </a:br>
            <a:r>
              <a:rPr lang="es-ES" sz="1800" dirty="0"/>
              <a:t>COMPARATIVO AÑO 2020 Y 2021</a:t>
            </a:r>
            <a:br>
              <a:rPr lang="es-ES" sz="1800" dirty="0"/>
            </a:br>
            <a:r>
              <a:rPr lang="es-ES" sz="1800" dirty="0"/>
              <a:t>DIEZ PRIMERAS CAUSAS SERVICIO DE CONSULTA EXTERNA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0997368-F3E2-4126-BF8E-22CC1E44C71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980728"/>
          <a:ext cx="914399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01208"/>
            <a:ext cx="2664296" cy="14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14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04856" cy="686976"/>
          </a:xfrm>
        </p:spPr>
        <p:txBody>
          <a:bodyPr/>
          <a:lstStyle/>
          <a:p>
            <a:pPr algn="ctr"/>
            <a:r>
              <a:rPr lang="es-CO" sz="1800" b="1" dirty="0"/>
              <a:t>Numero de pacientes por  </a:t>
            </a:r>
            <a:r>
              <a:rPr lang="es-CO" sz="1800" b="1" dirty="0" err="1"/>
              <a:t>e.p.s</a:t>
            </a:r>
            <a:r>
              <a:rPr lang="es-CO" sz="1800" b="1" dirty="0"/>
              <a:t>.</a:t>
            </a:r>
            <a:br>
              <a:rPr lang="es-CO" sz="1800" b="1" dirty="0"/>
            </a:br>
            <a:r>
              <a:rPr lang="es-CO" sz="1800" b="1" dirty="0"/>
              <a:t>COMPARATIVO AÑO 2020 Y 2021</a:t>
            </a:r>
            <a:br>
              <a:rPr lang="es-CO" sz="1800" b="1" dirty="0"/>
            </a:br>
            <a:r>
              <a:rPr lang="es-CO" sz="1800" b="1" dirty="0"/>
              <a:t>servicio de  CONSULTA EXTERNA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A9D0061-FFAB-4489-9C5C-7C3C8CCEC5B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980729"/>
          <a:ext cx="914399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01208"/>
            <a:ext cx="2664296" cy="14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5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1530" y="188640"/>
            <a:ext cx="7520940" cy="548640"/>
          </a:xfrm>
        </p:spPr>
        <p:txBody>
          <a:bodyPr/>
          <a:lstStyle/>
          <a:p>
            <a:pPr algn="ctr"/>
            <a:r>
              <a:rPr lang="es-CO" sz="1800" b="1" dirty="0"/>
              <a:t>Numero de pacientes por  </a:t>
            </a:r>
            <a:r>
              <a:rPr lang="es-CO" sz="1800" b="1" dirty="0" err="1"/>
              <a:t>e.p.s</a:t>
            </a:r>
            <a:r>
              <a:rPr lang="es-CO" sz="1800" b="1" dirty="0"/>
              <a:t>.</a:t>
            </a:r>
            <a:br>
              <a:rPr lang="es-CO" sz="1800" b="1" dirty="0"/>
            </a:br>
            <a:r>
              <a:rPr lang="es-CO" sz="1800" b="1" dirty="0"/>
              <a:t>COMPARATIVO AÑO 2020 Y 2021</a:t>
            </a:r>
            <a:br>
              <a:rPr lang="es-CO" sz="1800" b="1" dirty="0"/>
            </a:br>
            <a:r>
              <a:rPr lang="es-CO" sz="1800" b="1" dirty="0"/>
              <a:t>servicio de URGENCIAS</a:t>
            </a:r>
            <a:endParaRPr lang="es-CO" sz="18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BA3BF05-AC40-4BC6-8FDB-41CFFF43669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836712"/>
          <a:ext cx="91440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01208"/>
            <a:ext cx="2664296" cy="14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83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140000">
            <a:off x="1178688" y="1894237"/>
            <a:ext cx="5650992" cy="1207509"/>
          </a:xfrm>
        </p:spPr>
        <p:txBody>
          <a:bodyPr/>
          <a:lstStyle/>
          <a:p>
            <a:r>
              <a:rPr lang="es-CO" sz="4800" dirty="0" smtClean="0"/>
              <a:t>CONTRATACIÓN</a:t>
            </a:r>
            <a:endParaRPr lang="es-CO" sz="4800" dirty="0"/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89040"/>
            <a:ext cx="337342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Tabla"/>
          <p:cNvGraphicFramePr>
            <a:graphicFrameLocks noGrp="1"/>
          </p:cNvGraphicFramePr>
          <p:nvPr>
            <p:extLst/>
          </p:nvPr>
        </p:nvGraphicFramePr>
        <p:xfrm>
          <a:off x="323528" y="609247"/>
          <a:ext cx="8424936" cy="4475937"/>
        </p:xfrm>
        <a:graphic>
          <a:graphicData uri="http://schemas.openxmlformats.org/drawingml/2006/table">
            <a:tbl>
              <a:tblPr/>
              <a:tblGrid>
                <a:gridCol w="2302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8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00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effectLst/>
                          <a:latin typeface="Arial"/>
                        </a:rPr>
                        <a:t>EPS-S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effectLst/>
                          <a:latin typeface="Arial"/>
                        </a:rPr>
                        <a:t>N° CONTRATO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effectLst/>
                          <a:latin typeface="Arial"/>
                        </a:rPr>
                        <a:t>VIGENCIA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effectLst/>
                          <a:latin typeface="Arial"/>
                        </a:rPr>
                        <a:t>SERVICIOS CONTRATADOS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05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effectLst/>
                          <a:latin typeface="Arial"/>
                        </a:rPr>
                        <a:t>MUTUAL SER EPSS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effectLst/>
                          <a:latin typeface="Arial"/>
                        </a:rPr>
                        <a:t>20236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effectLst/>
                          <a:latin typeface="Arial"/>
                        </a:rPr>
                        <a:t>1/10/2020  -  31/08/2023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effectLst/>
                          <a:latin typeface="Arial"/>
                        </a:rPr>
                        <a:t>URGENCIAS-HOSPITALIZACIÓN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effectLst/>
                          <a:latin typeface="Arial"/>
                        </a:rPr>
                        <a:t>COOSALUD EPSS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effectLst/>
                          <a:latin typeface="Arial"/>
                        </a:rPr>
                        <a:t>SCO2018P2A070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effectLst/>
                          <a:latin typeface="Arial"/>
                        </a:rPr>
                        <a:t>29/04/2021  -  29/04/2022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Arial"/>
                        </a:rPr>
                        <a:t>CONSULTA EXTERNA, URGENCIAS Y HOSPITALIZACIÓN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smtClean="0">
                          <a:effectLst/>
                          <a:latin typeface="Arial"/>
                        </a:rPr>
                        <a:t>COMPARTA (LIQUIDADA)</a:t>
                      </a:r>
                      <a:endParaRPr lang="es-CO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3234170121212R01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01/01/2021   </a:t>
                      </a:r>
                      <a:r>
                        <a:rPr lang="es-CO" sz="1400" b="1" i="0" u="none" strike="noStrike" dirty="0">
                          <a:effectLst/>
                          <a:latin typeface="Arial"/>
                        </a:rPr>
                        <a:t>-   </a:t>
                      </a:r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31/12/2021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dirty="0" smtClean="0">
                          <a:effectLst/>
                          <a:latin typeface="Arial"/>
                        </a:rPr>
                        <a:t>CONSULTA EXTERNA, URGENCIAS Y HOSPITALIZACIÓN </a:t>
                      </a:r>
                    </a:p>
                    <a:p>
                      <a:pPr algn="ctr" fontAlgn="b"/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effectLst/>
                          <a:latin typeface="Arial"/>
                        </a:rPr>
                        <a:t>CAJACOPI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effectLst/>
                          <a:latin typeface="Arial"/>
                        </a:rPr>
                        <a:t>RC-2820-2021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effectLst/>
                          <a:latin typeface="Arial"/>
                        </a:rPr>
                        <a:t> 01/07/2021  -  30/06/2022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effectLst/>
                          <a:latin typeface="Arial"/>
                        </a:rPr>
                        <a:t>URGENCIAS-HOSPITALIZACIÓN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effectLst/>
                          <a:latin typeface="Arial"/>
                        </a:rPr>
                        <a:t>SALUD TOTAL SUBSIDIADO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effectLst/>
                          <a:latin typeface="Arial"/>
                        </a:rPr>
                        <a:t>455874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effectLst/>
                          <a:latin typeface="Arial"/>
                        </a:rPr>
                        <a:t>29/09/2020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effectLst/>
                          <a:latin typeface="Arial"/>
                        </a:rPr>
                        <a:t>URGENCIAS-HOSPITALIZACIÓN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85184"/>
            <a:ext cx="2213811" cy="15121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71600" y="208587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CONTRATOS CON EPS 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85184"/>
            <a:ext cx="2213811" cy="1512168"/>
          </a:xfrm>
          <a:prstGeom prst="rect">
            <a:avLst/>
          </a:prstGeom>
        </p:spPr>
      </p:pic>
      <p:graphicFrame>
        <p:nvGraphicFramePr>
          <p:cNvPr id="8" name="5 Tabla"/>
          <p:cNvGraphicFramePr>
            <a:graphicFrameLocks noGrp="1"/>
          </p:cNvGraphicFramePr>
          <p:nvPr>
            <p:extLst/>
          </p:nvPr>
        </p:nvGraphicFramePr>
        <p:xfrm>
          <a:off x="467544" y="2060848"/>
          <a:ext cx="8129494" cy="718925"/>
        </p:xfrm>
        <a:graphic>
          <a:graphicData uri="http://schemas.openxmlformats.org/drawingml/2006/table">
            <a:tbl>
              <a:tblPr/>
              <a:tblGrid>
                <a:gridCol w="3240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DESCRIPCIÓN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baseline="0" dirty="0" smtClean="0">
                          <a:effectLst/>
                          <a:latin typeface="Arial"/>
                        </a:rPr>
                        <a:t>N° DEL CONTRATO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effectLst/>
                          <a:latin typeface="Arial"/>
                        </a:rPr>
                        <a:t>VIGENCIA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VALOR DEL CONTRATO 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effectLst/>
                          <a:latin typeface="Arial"/>
                        </a:rPr>
                        <a:t>SOLUMED DEL SINÚ SAS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910-09-2021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01/01/202 1 –</a:t>
                      </a:r>
                      <a:r>
                        <a:rPr lang="es-CO" sz="1200" b="1" i="0" u="none" strike="noStrike" baseline="0" dirty="0" smtClean="0">
                          <a:effectLst/>
                          <a:latin typeface="Arial"/>
                        </a:rPr>
                        <a:t> 31/12/2021</a:t>
                      </a:r>
                      <a:endParaRPr lang="es-CO" sz="1200" b="1" i="0" u="none" strike="noStrike" dirty="0" smtClean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effectLst/>
                          <a:latin typeface="Arial"/>
                        </a:rPr>
                        <a:t>$</a:t>
                      </a:r>
                      <a:r>
                        <a:rPr lang="es-MX" sz="1200" b="1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s-MX" sz="1200" b="1" i="0" u="none" strike="noStrike" dirty="0" smtClean="0">
                          <a:effectLst/>
                          <a:latin typeface="Arial"/>
                        </a:rPr>
                        <a:t>5.567.500.000 </a:t>
                      </a:r>
                      <a:endParaRPr lang="es-MX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363939" y="90872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SUMINISTROS, MEDICAMENTOS E INSUMOS 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es-CO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es-CO" dirty="0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es-CO" dirty="0">
                <a:solidFill>
                  <a:schemeClr val="accent2"/>
                </a:solidFill>
                <a:latin typeface="Arial Black" pitchFamily="34" charset="0"/>
              </a:rPr>
            </a:br>
            <a:endParaRPr lang="es-CO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body" idx="1"/>
          </p:nvPr>
        </p:nvSpPr>
        <p:spPr>
          <a:xfrm rot="19140000">
            <a:off x="713145" y="2111493"/>
            <a:ext cx="6510528" cy="329184"/>
          </a:xfrm>
        </p:spPr>
        <p:txBody>
          <a:bodyPr>
            <a:noAutofit/>
          </a:bodyPr>
          <a:lstStyle/>
          <a:p>
            <a:pPr algn="ctr"/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PRESTACIÓN DE SERVICIOS DE SALUD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65" y="3573016"/>
            <a:ext cx="295232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6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/>
          </p:nvPr>
        </p:nvGraphicFramePr>
        <p:xfrm>
          <a:off x="323528" y="836712"/>
          <a:ext cx="8129494" cy="4196031"/>
        </p:xfrm>
        <a:graphic>
          <a:graphicData uri="http://schemas.openxmlformats.org/drawingml/2006/table">
            <a:tbl>
              <a:tblPr/>
              <a:tblGrid>
                <a:gridCol w="3240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00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DESCRIPCIÓN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CANTIDAD</a:t>
                      </a:r>
                      <a:r>
                        <a:rPr lang="es-CO" sz="1400" b="1" i="0" u="none" strike="noStrike" baseline="0" dirty="0" smtClean="0">
                          <a:effectLst/>
                          <a:latin typeface="Arial"/>
                        </a:rPr>
                        <a:t> DE CONTRATOS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ESTADO</a:t>
                      </a:r>
                      <a:r>
                        <a:rPr lang="es-CO" sz="1400" b="1" i="0" u="none" strike="noStrike" baseline="0" dirty="0" smtClean="0">
                          <a:effectLst/>
                          <a:latin typeface="Arial"/>
                        </a:rPr>
                        <a:t> DEL CONTRATO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SUMA</a:t>
                      </a:r>
                      <a:r>
                        <a:rPr lang="es-CO" sz="1400" b="1" i="0" u="none" strike="noStrike" baseline="0" dirty="0" smtClean="0">
                          <a:effectLst/>
                          <a:latin typeface="Arial"/>
                        </a:rPr>
                        <a:t> DEL MONTO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effectLst/>
                          <a:latin typeface="Arial"/>
                        </a:rPr>
                        <a:t>Administrativos </a:t>
                      </a:r>
                      <a:r>
                        <a:rPr lang="es-CO" sz="1050" b="1" i="0" u="none" strike="noStrike" dirty="0" smtClean="0">
                          <a:effectLst/>
                          <a:latin typeface="Arial"/>
                        </a:rPr>
                        <a:t>(auditores</a:t>
                      </a:r>
                      <a:r>
                        <a:rPr lang="es-CO" sz="1050" b="1" i="0" u="none" strike="noStrike" baseline="0" dirty="0" smtClean="0">
                          <a:effectLst/>
                          <a:latin typeface="Arial"/>
                        </a:rPr>
                        <a:t> de cuentas, facturadores, admisionistas, auxiliares administrativos, asesores, coordinadores por área, profesionales de apoyo)</a:t>
                      </a:r>
                      <a:endParaRPr lang="es-CO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269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Terminado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$ 2,034,211,187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effectLst/>
                          <a:latin typeface="Arial"/>
                        </a:rPr>
                        <a:t>Auxiliares</a:t>
                      </a:r>
                      <a:r>
                        <a:rPr lang="es-CO" sz="1600" b="1" i="0" u="none" strike="noStrike" baseline="0" dirty="0" smtClean="0">
                          <a:effectLst/>
                          <a:latin typeface="Arial"/>
                        </a:rPr>
                        <a:t> de laboratorio</a:t>
                      </a:r>
                      <a:endParaRPr lang="es-CO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Terminado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effectLst/>
                          <a:latin typeface="Arial"/>
                        </a:rPr>
                        <a:t>$24,581,400</a:t>
                      </a:r>
                      <a:endParaRPr lang="es-MX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effectLst/>
                          <a:latin typeface="Arial"/>
                        </a:rPr>
                        <a:t>Auxiliares de enfermería</a:t>
                      </a:r>
                      <a:endParaRPr lang="es-CO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117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Terminado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effectLst/>
                          <a:latin typeface="Arial"/>
                        </a:rPr>
                        <a:t>$553,837,962</a:t>
                      </a:r>
                      <a:endParaRPr lang="es-MX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787002"/>
                  </a:ext>
                </a:extLst>
              </a:tr>
              <a:tr h="29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effectLst/>
                          <a:latin typeface="Arial"/>
                        </a:rPr>
                        <a:t>Auxiliares de enfermería UCI</a:t>
                      </a:r>
                      <a:endParaRPr lang="es-CO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36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Terminado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effectLst/>
                          <a:latin typeface="Arial"/>
                        </a:rPr>
                        <a:t>$293,425,594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779495"/>
                  </a:ext>
                </a:extLst>
              </a:tr>
              <a:tr h="29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effectLst/>
                          <a:latin typeface="Arial"/>
                        </a:rPr>
                        <a:t>Bacteriólogas</a:t>
                      </a:r>
                      <a:endParaRPr lang="es-CO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Terminado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effectLst/>
                          <a:latin typeface="Arial"/>
                        </a:rPr>
                        <a:t>$130,050,518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194037"/>
                  </a:ext>
                </a:extLst>
              </a:tr>
              <a:tr h="29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effectLst/>
                          <a:latin typeface="Arial"/>
                        </a:rPr>
                        <a:t>Fisioterapeutas</a:t>
                      </a:r>
                      <a:endParaRPr lang="es-CO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Terminado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effectLst/>
                          <a:latin typeface="Arial"/>
                        </a:rPr>
                        <a:t>$24,844,600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44072"/>
                  </a:ext>
                </a:extLst>
              </a:tr>
              <a:tr h="29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effectLst/>
                          <a:latin typeface="Arial"/>
                        </a:rPr>
                        <a:t>Instrumentador quirúrgico</a:t>
                      </a:r>
                      <a:endParaRPr lang="es-CO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Terminado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effectLst/>
                          <a:latin typeface="Arial"/>
                        </a:rPr>
                        <a:t>$140,685,970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14789"/>
                  </a:ext>
                </a:extLst>
              </a:tr>
              <a:tr h="29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effectLst/>
                          <a:latin typeface="Arial"/>
                        </a:rPr>
                        <a:t>Jefes de enfermería</a:t>
                      </a:r>
                      <a:endParaRPr lang="es-CO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33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Terminado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effectLst/>
                          <a:latin typeface="Arial"/>
                        </a:rPr>
                        <a:t>$346,021,328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036343"/>
                  </a:ext>
                </a:extLst>
              </a:tr>
              <a:tr h="29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effectLst/>
                          <a:latin typeface="Arial"/>
                        </a:rPr>
                        <a:t>Jefes de enfermería UCI</a:t>
                      </a:r>
                      <a:endParaRPr lang="es-CO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Terminado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effectLst/>
                          <a:latin typeface="Arial"/>
                        </a:rPr>
                        <a:t>$111,038,650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785212"/>
                  </a:ext>
                </a:extLst>
              </a:tr>
              <a:tr h="29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effectLst/>
                          <a:latin typeface="Arial"/>
                        </a:rPr>
                        <a:t>Nutricionista</a:t>
                      </a:r>
                      <a:endParaRPr lang="es-CO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Terminado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effectLst/>
                          <a:latin typeface="Arial"/>
                        </a:rPr>
                        <a:t>$47,817,000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798829"/>
                  </a:ext>
                </a:extLst>
              </a:tr>
              <a:tr h="29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effectLst/>
                          <a:latin typeface="Arial"/>
                        </a:rPr>
                        <a:t>Otros</a:t>
                      </a:r>
                      <a:r>
                        <a:rPr lang="es-CO" sz="1600" b="1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s-CO" sz="900" b="1" i="0" u="none" strike="noStrike" baseline="0" dirty="0" smtClean="0">
                          <a:effectLst/>
                          <a:latin typeface="Arial"/>
                        </a:rPr>
                        <a:t>(suministros, </a:t>
                      </a:r>
                      <a:r>
                        <a:rPr lang="es-CO" sz="900" b="1" i="0" u="none" strike="noStrike" baseline="0" dirty="0" err="1" smtClean="0">
                          <a:effectLst/>
                          <a:latin typeface="Arial"/>
                        </a:rPr>
                        <a:t>mentenimientos</a:t>
                      </a:r>
                      <a:r>
                        <a:rPr lang="es-CO" sz="900" b="1" i="0" u="none" strike="noStrike" baseline="0" dirty="0" smtClean="0">
                          <a:effectLst/>
                          <a:latin typeface="Arial"/>
                        </a:rPr>
                        <a:t>, adquisición…)</a:t>
                      </a:r>
                      <a:endParaRPr lang="es-CO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127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Terminado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effectLst/>
                          <a:latin typeface="Arial"/>
                        </a:rPr>
                        <a:t>$10,714,008,227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536212"/>
                  </a:ext>
                </a:extLst>
              </a:tr>
            </a:tbl>
          </a:graphicData>
        </a:graphic>
      </p:graphicFrame>
      <p:pic>
        <p:nvPicPr>
          <p:cNvPr id="5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85184"/>
            <a:ext cx="2213811" cy="151216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55576" y="18864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CONTRATISTAS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Tabla"/>
          <p:cNvGraphicFramePr>
            <a:graphicFrameLocks noGrp="1"/>
          </p:cNvGraphicFramePr>
          <p:nvPr>
            <p:extLst/>
          </p:nvPr>
        </p:nvGraphicFramePr>
        <p:xfrm>
          <a:off x="323528" y="404664"/>
          <a:ext cx="8129494" cy="2572341"/>
        </p:xfrm>
        <a:graphic>
          <a:graphicData uri="http://schemas.openxmlformats.org/drawingml/2006/table">
            <a:tbl>
              <a:tblPr/>
              <a:tblGrid>
                <a:gridCol w="3240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00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DESCRIPCIÓN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CANTIDAD</a:t>
                      </a:r>
                      <a:r>
                        <a:rPr lang="es-CO" sz="1400" b="1" i="0" u="none" strike="noStrike" baseline="0" dirty="0" smtClean="0">
                          <a:effectLst/>
                          <a:latin typeface="Arial"/>
                        </a:rPr>
                        <a:t> DE CONTRATOS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effectLst/>
                          <a:latin typeface="Arial"/>
                        </a:rPr>
                        <a:t>VIGENCIA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SUMA</a:t>
                      </a:r>
                      <a:r>
                        <a:rPr lang="es-CO" sz="1400" b="1" i="0" u="none" strike="noStrike" baseline="0" dirty="0" smtClean="0">
                          <a:effectLst/>
                          <a:latin typeface="Arial"/>
                        </a:rPr>
                        <a:t> DEL MONTO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effectLst/>
                          <a:latin typeface="Arial"/>
                        </a:rPr>
                        <a:t>Prestación de servicios de especialistas </a:t>
                      </a:r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(ginecólogos, anestesiólogos, cirujanos, ortopedas, pediatras, urólogo, radiólogo)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79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Terminado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effectLst/>
                          <a:latin typeface="Arial"/>
                        </a:rPr>
                        <a:t>$4,345,893,236</a:t>
                      </a:r>
                      <a:endParaRPr lang="es-MX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effectLst/>
                          <a:latin typeface="Arial"/>
                        </a:rPr>
                        <a:t>Psicólogo</a:t>
                      </a:r>
                      <a:endParaRPr lang="es-CO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Terminado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effectLst/>
                          <a:latin typeface="Arial"/>
                        </a:rPr>
                        <a:t>$41,839,875</a:t>
                      </a:r>
                      <a:endParaRPr lang="es-MX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787002"/>
                  </a:ext>
                </a:extLst>
              </a:tr>
              <a:tr h="29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effectLst/>
                          <a:latin typeface="Arial"/>
                        </a:rPr>
                        <a:t>Químico UCI</a:t>
                      </a:r>
                      <a:endParaRPr lang="es-CO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Terminado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effectLst/>
                          <a:latin typeface="Arial"/>
                        </a:rPr>
                        <a:t>$34,593,900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779495"/>
                  </a:ext>
                </a:extLst>
              </a:tr>
              <a:tr h="29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err="1" smtClean="0">
                          <a:effectLst/>
                          <a:latin typeface="Arial"/>
                        </a:rPr>
                        <a:t>Rx</a:t>
                      </a:r>
                      <a:r>
                        <a:rPr lang="es-CO" sz="1600" b="1" i="0" u="none" strike="noStrike" dirty="0" smtClean="0">
                          <a:effectLst/>
                          <a:latin typeface="Arial"/>
                        </a:rPr>
                        <a:t> y </a:t>
                      </a:r>
                      <a:r>
                        <a:rPr lang="es-CO" sz="1600" b="1" i="0" u="none" strike="noStrike" dirty="0" err="1" smtClean="0">
                          <a:effectLst/>
                          <a:latin typeface="Arial"/>
                        </a:rPr>
                        <a:t>Tomografia</a:t>
                      </a:r>
                      <a:endParaRPr lang="es-CO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Terminado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effectLst/>
                          <a:latin typeface="Arial"/>
                        </a:rPr>
                        <a:t>$168,262,789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194037"/>
                  </a:ext>
                </a:extLst>
              </a:tr>
              <a:tr h="29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effectLst/>
                          <a:latin typeface="Arial"/>
                        </a:rPr>
                        <a:t>TOTAL</a:t>
                      </a:r>
                      <a:r>
                        <a:rPr lang="es-CO" sz="1600" b="1" i="0" u="none" strike="noStrike" baseline="0" dirty="0" smtClean="0">
                          <a:effectLst/>
                          <a:latin typeface="Arial"/>
                        </a:rPr>
                        <a:t> GENERAL </a:t>
                      </a:r>
                      <a:endParaRPr lang="es-CO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effectLst/>
                          <a:latin typeface="Arial"/>
                        </a:rPr>
                        <a:t>718</a:t>
                      </a:r>
                      <a:endParaRPr lang="es-C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Terminado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effectLst/>
                          <a:latin typeface="Arial"/>
                        </a:rPr>
                        <a:t>$19,011,112,236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4918"/>
                  </a:ext>
                </a:extLst>
              </a:tr>
            </a:tbl>
          </a:graphicData>
        </a:graphic>
      </p:graphicFrame>
      <p:pic>
        <p:nvPicPr>
          <p:cNvPr id="6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85184"/>
            <a:ext cx="2213811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140000">
            <a:off x="442113" y="2686324"/>
            <a:ext cx="5650992" cy="1207509"/>
          </a:xfrm>
        </p:spPr>
        <p:txBody>
          <a:bodyPr/>
          <a:lstStyle/>
          <a:p>
            <a:pPr algn="ctr"/>
            <a:r>
              <a:rPr lang="es-CO" sz="4800" dirty="0" smtClean="0"/>
              <a:t>ASPECTOS FINANCIEROS</a:t>
            </a:r>
            <a:endParaRPr lang="es-CO" sz="48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75044"/>
            <a:ext cx="295232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69160"/>
            <a:ext cx="2952328" cy="1872208"/>
          </a:xfrm>
          <a:prstGeom prst="rect">
            <a:avLst/>
          </a:prstGeom>
        </p:spPr>
      </p:pic>
      <p:graphicFrame>
        <p:nvGraphicFramePr>
          <p:cNvPr id="6" name="Tabla 3">
            <a:extLst>
              <a:ext uri="{FF2B5EF4-FFF2-40B4-BE49-F238E27FC236}">
                <a16:creationId xmlns:a16="http://schemas.microsoft.com/office/drawing/2014/main" id="{82423AF7-4CE6-4379-B7D5-FDB42E8D98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2" y="404664"/>
          <a:ext cx="8568950" cy="438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1983670535"/>
                    </a:ext>
                  </a:extLst>
                </a:gridCol>
                <a:gridCol w="1843404">
                  <a:extLst>
                    <a:ext uri="{9D8B030D-6E8A-4147-A177-3AD203B41FA5}">
                      <a16:colId xmlns:a16="http://schemas.microsoft.com/office/drawing/2014/main" val="2677447546"/>
                    </a:ext>
                  </a:extLst>
                </a:gridCol>
                <a:gridCol w="1829004">
                  <a:extLst>
                    <a:ext uri="{9D8B030D-6E8A-4147-A177-3AD203B41FA5}">
                      <a16:colId xmlns:a16="http://schemas.microsoft.com/office/drawing/2014/main" val="344009001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576878789"/>
                    </a:ext>
                  </a:extLst>
                </a:gridCol>
                <a:gridCol w="1368150">
                  <a:extLst>
                    <a:ext uri="{9D8B030D-6E8A-4147-A177-3AD203B41FA5}">
                      <a16:colId xmlns:a16="http://schemas.microsoft.com/office/drawing/2014/main" val="87841224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DESCRIPCIÓN</a:t>
                      </a:r>
                      <a:endParaRPr lang="es-CO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2021 </a:t>
                      </a:r>
                      <a:r>
                        <a:rPr lang="es-CO" dirty="0">
                          <a:solidFill>
                            <a:srgbClr val="FF0000"/>
                          </a:solidFill>
                        </a:rPr>
                        <a:t>$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rgbClr val="FF0000"/>
                          </a:solidFill>
                        </a:rPr>
                        <a:t>2020 $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VARIACIÓN </a:t>
                      </a:r>
                      <a:r>
                        <a:rPr lang="es-CO" dirty="0">
                          <a:solidFill>
                            <a:srgbClr val="FF0000"/>
                          </a:solidFill>
                        </a:rPr>
                        <a:t>ABSOLUTA $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VARIACIÓN </a:t>
                      </a:r>
                      <a:r>
                        <a:rPr lang="es-CO" dirty="0">
                          <a:solidFill>
                            <a:srgbClr val="FF0000"/>
                          </a:solidFill>
                        </a:rPr>
                        <a:t>RELATIVA 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6093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ACTIVO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60.056.464.336</a:t>
                      </a:r>
                      <a:endParaRPr lang="es-CO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solidFill>
                            <a:schemeClr val="accent4"/>
                          </a:solidFill>
                        </a:rPr>
                        <a:t>58.684.195.008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0070C0"/>
                          </a:solidFill>
                        </a:rPr>
                        <a:t>1,372,269,328</a:t>
                      </a:r>
                      <a:endParaRPr lang="es-CO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C00000"/>
                          </a:solidFill>
                        </a:rPr>
                        <a:t>2.3%</a:t>
                      </a:r>
                      <a:endParaRPr lang="es-CO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649504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ACTIVO  CORRIENTE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29.762.356.470</a:t>
                      </a:r>
                      <a:endParaRPr lang="es-CO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solidFill>
                            <a:schemeClr val="accent4"/>
                          </a:solidFill>
                        </a:rPr>
                        <a:t>27.033.496.501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2.728.859.969</a:t>
                      </a:r>
                      <a:endParaRPr lang="es-CO" sz="18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10,1%</a:t>
                      </a:r>
                      <a:endParaRPr lang="es-CO" sz="18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6890005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ACTIVO NO CORRIENTE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30.294.107.866</a:t>
                      </a:r>
                      <a:endParaRPr lang="es-CO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solidFill>
                            <a:schemeClr val="accent4"/>
                          </a:solidFill>
                        </a:rPr>
                        <a:t>31.650.698.507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0070C0"/>
                          </a:solidFill>
                        </a:rPr>
                        <a:t>-1.356.590.641</a:t>
                      </a:r>
                      <a:endParaRPr lang="es-CO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C00000"/>
                          </a:solidFill>
                        </a:rPr>
                        <a:t>-4.3%</a:t>
                      </a:r>
                      <a:endParaRPr lang="es-CO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5468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02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01208"/>
            <a:ext cx="2736304" cy="144016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2423AF7-4CE6-4379-B7D5-FDB42E8D98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476672"/>
          <a:ext cx="8568950" cy="438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198367053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67744754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44009001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576878789"/>
                    </a:ext>
                  </a:extLst>
                </a:gridCol>
                <a:gridCol w="1368150">
                  <a:extLst>
                    <a:ext uri="{9D8B030D-6E8A-4147-A177-3AD203B41FA5}">
                      <a16:colId xmlns:a16="http://schemas.microsoft.com/office/drawing/2014/main" val="87841224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DESCRIPCIÓN</a:t>
                      </a:r>
                      <a:endParaRPr lang="es-CO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2021 </a:t>
                      </a:r>
                      <a:r>
                        <a:rPr lang="es-CO" dirty="0">
                          <a:solidFill>
                            <a:srgbClr val="FF0000"/>
                          </a:solidFill>
                        </a:rPr>
                        <a:t>$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rgbClr val="FF0000"/>
                          </a:solidFill>
                        </a:rPr>
                        <a:t>2020 $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VARIACIÓN </a:t>
                      </a:r>
                      <a:r>
                        <a:rPr lang="es-CO" dirty="0">
                          <a:solidFill>
                            <a:srgbClr val="FF0000"/>
                          </a:solidFill>
                        </a:rPr>
                        <a:t>ABSOLUTA $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VARIACIÓN </a:t>
                      </a:r>
                      <a:r>
                        <a:rPr lang="es-CO" dirty="0">
                          <a:solidFill>
                            <a:srgbClr val="FF0000"/>
                          </a:solidFill>
                        </a:rPr>
                        <a:t>RELATIVA 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6093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PASIVOS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5.665.037.076</a:t>
                      </a:r>
                      <a:endParaRPr lang="es-CO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accent4"/>
                          </a:solidFill>
                        </a:rPr>
                        <a:t>5.656.931.253</a:t>
                      </a:r>
                      <a:endParaRPr lang="es-CO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0070C0"/>
                          </a:solidFill>
                        </a:rPr>
                        <a:t>8.105.823</a:t>
                      </a:r>
                      <a:endParaRPr lang="es-CO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C00000"/>
                          </a:solidFill>
                        </a:rPr>
                        <a:t>0.1%</a:t>
                      </a:r>
                      <a:endParaRPr lang="es-CO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649504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PASIVO  CORRIENTE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4.231.309.189</a:t>
                      </a:r>
                      <a:endParaRPr lang="es-CO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accent4"/>
                          </a:solidFill>
                        </a:rPr>
                        <a:t>4.405.664.395</a:t>
                      </a:r>
                      <a:endParaRPr lang="es-CO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-174.355.206</a:t>
                      </a:r>
                      <a:endParaRPr lang="es-CO" sz="18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-4.0%</a:t>
                      </a:r>
                      <a:endParaRPr lang="es-CO" sz="18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6890005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PASIVO NO CORRIENTE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1.433.727.887</a:t>
                      </a:r>
                      <a:endParaRPr lang="es-CO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accent4"/>
                          </a:solidFill>
                        </a:rPr>
                        <a:t>1.251.266.858</a:t>
                      </a:r>
                      <a:endParaRPr lang="es-CO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182.461.029</a:t>
                      </a:r>
                      <a:endParaRPr lang="es-CO" sz="18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14.6%</a:t>
                      </a:r>
                      <a:endParaRPr lang="es-CO" sz="18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5468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475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445224"/>
            <a:ext cx="2376264" cy="129614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39552" y="980728"/>
            <a:ext cx="8352928" cy="315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ESTADO DE RESULTADO INTEGRAL COMPARATIVO DE LA E.S.E.</a:t>
            </a:r>
            <a:endParaRPr lang="en-US" sz="1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HOSPITAL SAN VICENTE DE PAUL DE LORICA</a:t>
            </a:r>
            <a:endParaRPr lang="en-US" sz="1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93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537820"/>
            <a:ext cx="2376264" cy="1296144"/>
          </a:xfrm>
          <a:prstGeom prst="rect">
            <a:avLst/>
          </a:prstGeom>
        </p:spPr>
      </p:pic>
      <p:graphicFrame>
        <p:nvGraphicFramePr>
          <p:cNvPr id="5" name="Tabla 3">
            <a:extLst>
              <a:ext uri="{FF2B5EF4-FFF2-40B4-BE49-F238E27FC236}">
                <a16:creationId xmlns:a16="http://schemas.microsoft.com/office/drawing/2014/main" id="{82423AF7-4CE6-4379-B7D5-FDB42E8D98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5517" y="216764"/>
          <a:ext cx="8712966" cy="465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4">
                  <a:extLst>
                    <a:ext uri="{9D8B030D-6E8A-4147-A177-3AD203B41FA5}">
                      <a16:colId xmlns:a16="http://schemas.microsoft.com/office/drawing/2014/main" val="1983670535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677447546"/>
                    </a:ext>
                  </a:extLst>
                </a:gridCol>
                <a:gridCol w="1836203">
                  <a:extLst>
                    <a:ext uri="{9D8B030D-6E8A-4147-A177-3AD203B41FA5}">
                      <a16:colId xmlns:a16="http://schemas.microsoft.com/office/drawing/2014/main" val="344009001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57687878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7841224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DESCRIPCIÓN</a:t>
                      </a:r>
                      <a:endParaRPr lang="es-CO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2021 </a:t>
                      </a:r>
                      <a:r>
                        <a:rPr lang="es-CO" dirty="0">
                          <a:solidFill>
                            <a:srgbClr val="FF0000"/>
                          </a:solidFill>
                        </a:rPr>
                        <a:t>$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2020$</a:t>
                      </a:r>
                      <a:endParaRPr lang="es-CO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VARIACIÓN </a:t>
                      </a:r>
                      <a:r>
                        <a:rPr lang="es-CO" dirty="0">
                          <a:solidFill>
                            <a:srgbClr val="FF0000"/>
                          </a:solidFill>
                        </a:rPr>
                        <a:t>ABSOLUTA $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VARIACIÓN </a:t>
                      </a:r>
                      <a:r>
                        <a:rPr lang="es-CO" dirty="0">
                          <a:solidFill>
                            <a:srgbClr val="FF0000"/>
                          </a:solidFill>
                        </a:rPr>
                        <a:t>RELATIVA 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6093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INGRESOS OPERACIONALES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37.336.070.477</a:t>
                      </a:r>
                      <a:endParaRPr lang="es-CO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accent4"/>
                          </a:solidFill>
                        </a:rPr>
                        <a:t>32.021.377.390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5.314.693.087</a:t>
                      </a:r>
                      <a:endParaRPr lang="es-CO" sz="18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16.6%</a:t>
                      </a:r>
                      <a:endParaRPr lang="es-CO" sz="18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649504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COSTO DE VENTAS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21.896.230.506</a:t>
                      </a:r>
                      <a:endParaRPr lang="es-CO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accent4"/>
                          </a:solidFill>
                        </a:rPr>
                        <a:t>8.630.938.738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13.265.291.768</a:t>
                      </a:r>
                      <a:endParaRPr lang="es-CO" sz="18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153.7%</a:t>
                      </a:r>
                      <a:endParaRPr lang="es-CO" sz="18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6890005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GASTOS DE ADMINISTRACION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13.587.412.133</a:t>
                      </a:r>
                      <a:endParaRPr lang="es-CO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accent4"/>
                          </a:solidFill>
                        </a:rPr>
                        <a:t>25.797.099.791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-12.209.687.658</a:t>
                      </a:r>
                      <a:endParaRPr lang="es-CO" sz="18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-47.3%</a:t>
                      </a:r>
                      <a:endParaRPr lang="es-CO" sz="18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5468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684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229200"/>
            <a:ext cx="2376264" cy="1296144"/>
          </a:xfrm>
          <a:prstGeom prst="rect">
            <a:avLst/>
          </a:prstGeom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E566EF34-61AA-45F0-80B2-8F43ECC37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80728"/>
            <a:ext cx="8333295" cy="29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42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229200"/>
            <a:ext cx="2376264" cy="1296144"/>
          </a:xfrm>
          <a:prstGeom prst="rect">
            <a:avLst/>
          </a:prstGeom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/>
          </p:nvPr>
        </p:nvGraphicFramePr>
        <p:xfrm>
          <a:off x="323528" y="836712"/>
          <a:ext cx="8496944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Hoja de cálculo" r:id="rId4" imgW="9645600" imgH="4159161" progId="Excel.Sheet.12">
                  <p:embed/>
                </p:oleObj>
              </mc:Choice>
              <mc:Fallback>
                <p:oleObj name="Hoja de cálculo" r:id="rId4" imgW="9645600" imgH="4159161" progId="Excel.Sheet.12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836712"/>
                        <a:ext cx="8496944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5695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140000">
            <a:off x="890655" y="2182268"/>
            <a:ext cx="5650992" cy="1207509"/>
          </a:xfrm>
        </p:spPr>
        <p:txBody>
          <a:bodyPr/>
          <a:lstStyle/>
          <a:p>
            <a:pPr algn="ctr"/>
            <a:r>
              <a:rPr lang="es-CO" sz="4800" dirty="0" smtClean="0"/>
              <a:t>SATISFACCION DE USUARIOS</a:t>
            </a:r>
            <a:endParaRPr lang="es-CO" sz="48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68960"/>
            <a:ext cx="3600400" cy="277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9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INDICADORES </a:t>
            </a:r>
            <a:endParaRPr lang="es-CO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57192"/>
            <a:ext cx="2952328" cy="1554156"/>
          </a:xfrm>
          <a:prstGeom prst="rect">
            <a:avLst/>
          </a:prstGeom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822325" y="1100138"/>
          <a:ext cx="7638107" cy="384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07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000" dirty="0" smtClean="0"/>
              <a:t>Comparativo quejas y reclamos </a:t>
            </a:r>
            <a:br>
              <a:rPr lang="es-CO" sz="2000" dirty="0" smtClean="0"/>
            </a:br>
            <a:r>
              <a:rPr lang="es-CO" sz="2000" dirty="0" smtClean="0"/>
              <a:t>vigencia año 2020 Y 2021</a:t>
            </a:r>
            <a:endParaRPr lang="es-CO" sz="20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085184"/>
            <a:ext cx="2376264" cy="1506899"/>
          </a:xfrm>
          <a:prstGeom prst="rect">
            <a:avLst/>
          </a:prstGeom>
        </p:spPr>
      </p:pic>
      <p:graphicFrame>
        <p:nvGraphicFramePr>
          <p:cNvPr id="9" name="2 Gráfico"/>
          <p:cNvGraphicFramePr>
            <a:graphicFrameLocks noGrp="1"/>
          </p:cNvGraphicFramePr>
          <p:nvPr>
            <p:ph idx="1"/>
            <p:extLst/>
          </p:nvPr>
        </p:nvGraphicFramePr>
        <p:xfrm>
          <a:off x="822325" y="1100138"/>
          <a:ext cx="7521575" cy="357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6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400" dirty="0" smtClean="0"/>
              <a:t>Motivos de quejas y reclamos</a:t>
            </a:r>
            <a:endParaRPr lang="es-CO" sz="24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996236"/>
          <a:ext cx="8640961" cy="577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0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67">
                <a:tc>
                  <a:txBody>
                    <a:bodyPr/>
                    <a:lstStyle/>
                    <a:p>
                      <a:r>
                        <a:rPr lang="es-CO" dirty="0" smtClean="0"/>
                        <a:t>Nº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AÑO</a:t>
                      </a:r>
                      <a:r>
                        <a:rPr lang="es-CO" baseline="0" dirty="0" smtClean="0"/>
                        <a:t> 2020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AÑO 2021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477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Demora en la atención por parte del especialista de ortopedia en</a:t>
                      </a:r>
                      <a:r>
                        <a:rPr lang="es-CO" baseline="0" dirty="0" smtClean="0"/>
                        <a:t> el servicio de urgencias.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Demora</a:t>
                      </a:r>
                      <a:r>
                        <a:rPr lang="es-CO" baseline="0" dirty="0" smtClean="0"/>
                        <a:t> en realizar ecografías obstétricas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394"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No programación de cirugía por alerta roja declarada en el departamento de córdoba, por pandemia </a:t>
                      </a:r>
                      <a:r>
                        <a:rPr lang="es-CO" dirty="0" err="1" smtClean="0"/>
                        <a:t>Covid</a:t>
                      </a:r>
                      <a:r>
                        <a:rPr lang="es-CO" dirty="0" smtClean="0"/>
                        <a:t> 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Insatisfacción</a:t>
                      </a:r>
                      <a:r>
                        <a:rPr lang="es-CO" baseline="0" dirty="0" smtClean="0"/>
                        <a:t> por la no aplicación  del los medicamentos a las horas ordenadas por el especialista.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394"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n-lt"/>
                          <a:ea typeface="Times New Roman"/>
                        </a:rPr>
                        <a:t>Insatisfacción</a:t>
                      </a:r>
                      <a:r>
                        <a:rPr lang="es-CO" sz="1800" baseline="0" dirty="0" smtClean="0">
                          <a:effectLst/>
                          <a:latin typeface="+mn-lt"/>
                          <a:ea typeface="Times New Roman"/>
                        </a:rPr>
                        <a:t> por el trato recibido durante su proceso de atención por la internista</a:t>
                      </a:r>
                      <a:endParaRPr lang="es-CO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n-lt"/>
                          <a:ea typeface="Times New Roman"/>
                        </a:rPr>
                        <a:t>Demora en la autorización por parte de la </a:t>
                      </a:r>
                      <a:r>
                        <a:rPr lang="es-CO" sz="1800" dirty="0" err="1" smtClean="0">
                          <a:effectLst/>
                          <a:latin typeface="+mn-lt"/>
                          <a:ea typeface="Times New Roman"/>
                        </a:rPr>
                        <a:t>Eps</a:t>
                      </a:r>
                      <a:r>
                        <a:rPr lang="es-CO" sz="1800" dirty="0" smtClean="0">
                          <a:effectLst/>
                          <a:latin typeface="+mn-lt"/>
                          <a:ea typeface="Times New Roman"/>
                        </a:rPr>
                        <a:t> Oxigeno</a:t>
                      </a:r>
                      <a:r>
                        <a:rPr lang="es-CO" sz="1800" baseline="0" dirty="0" smtClean="0">
                          <a:effectLst/>
                          <a:latin typeface="+mn-lt"/>
                          <a:ea typeface="Times New Roman"/>
                        </a:rPr>
                        <a:t> Domiciliario.</a:t>
                      </a:r>
                      <a:endParaRPr lang="es-C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9394"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Demora en llegar resultados</a:t>
                      </a:r>
                      <a:r>
                        <a:rPr lang="es-CO" baseline="0" dirty="0" smtClean="0"/>
                        <a:t> de prueba de </a:t>
                      </a:r>
                      <a:r>
                        <a:rPr lang="es-CO" baseline="0" dirty="0" err="1" smtClean="0"/>
                        <a:t>covid</a:t>
                      </a:r>
                      <a:r>
                        <a:rPr lang="es-CO" baseline="0" dirty="0" smtClean="0"/>
                        <a:t> por parte del laboratorio de salud publica.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Insatisfacción de usuario por no habilitar</a:t>
                      </a:r>
                      <a:r>
                        <a:rPr lang="es-CO" baseline="0" dirty="0" smtClean="0"/>
                        <a:t> canales de transacción electrónicos para cancelar copagos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9394"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Insatisfacción</a:t>
                      </a:r>
                      <a:r>
                        <a:rPr lang="es-CO" baseline="0" dirty="0" smtClean="0"/>
                        <a:t> por no brindar información a familiares de paciente en Uci.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Insatisfacción</a:t>
                      </a:r>
                      <a:r>
                        <a:rPr lang="es-CO" baseline="0" dirty="0" smtClean="0"/>
                        <a:t> de usuario por no permitirle acompañantes a sus familiares en el servicio de urgencias.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167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167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61248"/>
            <a:ext cx="2664296" cy="13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400" dirty="0" smtClean="0"/>
              <a:t>Atención preferencial</a:t>
            </a:r>
            <a:endParaRPr lang="es-CO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1412776"/>
            <a:ext cx="2016224" cy="40011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Ventanilla única </a:t>
            </a:r>
            <a:endParaRPr lang="es-CO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843808" y="1412777"/>
            <a:ext cx="2880320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CO" b="1" dirty="0" smtClean="0"/>
              <a:t>Baños para discapacitados</a:t>
            </a:r>
            <a:endParaRPr lang="es-CO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1966657"/>
            <a:ext cx="230425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876528" y="1380511"/>
            <a:ext cx="2880320" cy="646331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CO" b="1" dirty="0" smtClean="0"/>
              <a:t>Batería sanitaria de la consulta externa </a:t>
            </a:r>
            <a:endParaRPr lang="es-CO" b="1" dirty="0"/>
          </a:p>
        </p:txBody>
      </p:sp>
      <p:pic>
        <p:nvPicPr>
          <p:cNvPr id="12" name="11 Imagen" descr="C:\Users\User\Downloads\20200331_1241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50325" y="2448386"/>
            <a:ext cx="2940347" cy="214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C:\Users\User\Downloads\20200331_1240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36" y="2050648"/>
            <a:ext cx="1743560" cy="294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45" y="5243019"/>
            <a:ext cx="2664296" cy="1336539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 rotWithShape="1">
          <a:blip r:embed="rId6"/>
          <a:srcRect l="35811" t="22933" r="35506" b="17018"/>
          <a:stretch/>
        </p:blipFill>
        <p:spPr bwMode="auto">
          <a:xfrm>
            <a:off x="467543" y="1966657"/>
            <a:ext cx="2376261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1722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560440" cy="4176464"/>
          </a:xfrm>
        </p:spPr>
        <p:txBody>
          <a:bodyPr>
            <a:normAutofit lnSpcReduction="10000"/>
          </a:bodyPr>
          <a:lstStyle/>
          <a:p>
            <a:pPr marL="0" indent="0" algn="just"/>
            <a:endParaRPr lang="es-CO" sz="2400" b="0" dirty="0" smtClean="0"/>
          </a:p>
          <a:p>
            <a:pPr algn="just">
              <a:buFont typeface="Wingdings" pitchFamily="2" charset="2"/>
              <a:buChar char="v"/>
            </a:pPr>
            <a:r>
              <a:rPr lang="es-CO" sz="2400" b="0" dirty="0" smtClean="0"/>
              <a:t>Actualmente está activa, se realizan reunión mensual el ultimo jueves de cada mes. </a:t>
            </a:r>
          </a:p>
          <a:p>
            <a:pPr algn="just">
              <a:buFont typeface="Wingdings" pitchFamily="2" charset="2"/>
              <a:buChar char="v"/>
            </a:pPr>
            <a:r>
              <a:rPr lang="es-CO" sz="2400" b="0" dirty="0" smtClean="0"/>
              <a:t>Proceso de Elección del nuevo representante de los usuarios, Señor Nicolás Mangones. </a:t>
            </a:r>
            <a:endParaRPr lang="es-CO" sz="2400" b="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400" dirty="0" smtClean="0"/>
              <a:t>ASOCIACION DE USUARIO DE LA ESE.</a:t>
            </a:r>
            <a:endParaRPr lang="es-CO" sz="2400" dirty="0"/>
          </a:p>
        </p:txBody>
      </p:sp>
      <p:pic>
        <p:nvPicPr>
          <p:cNvPr id="7" name="6 Marcador de contenido" descr="C:\Users\User\Desktop\elecion de alianza de usuario 6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2664296" cy="266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:\Users\User\Desktop\nicolas mangones alianza de usuari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228409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 rotWithShape="1">
          <a:blip r:embed="rId4"/>
          <a:srcRect l="16802" t="19916" r="16836" b="27278"/>
          <a:stretch/>
        </p:blipFill>
        <p:spPr bwMode="auto">
          <a:xfrm>
            <a:off x="4439952" y="1412776"/>
            <a:ext cx="4164496" cy="1800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6" y="5589240"/>
            <a:ext cx="2664296" cy="13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37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400" b="1" dirty="0" smtClean="0"/>
              <a:t>Resultado del trabajo en equipo </a:t>
            </a:r>
            <a:br>
              <a:rPr lang="es-CO" sz="2400" b="1" dirty="0" smtClean="0"/>
            </a:br>
            <a:r>
              <a:rPr lang="es-CO" sz="2400" b="1" dirty="0" smtClean="0"/>
              <a:t>oficina </a:t>
            </a:r>
            <a:r>
              <a:rPr lang="es-CO" sz="2400" b="1" dirty="0" err="1" smtClean="0"/>
              <a:t>siau</a:t>
            </a:r>
            <a:endParaRPr lang="es-CO" sz="24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464496"/>
          </a:xfrm>
        </p:spPr>
        <p:txBody>
          <a:bodyPr>
            <a:noAutofit/>
          </a:bodyPr>
          <a:lstStyle/>
          <a:p>
            <a:pPr marL="0" indent="0"/>
            <a:endParaRPr lang="es-CO" sz="1800" b="0" dirty="0" smtClean="0"/>
          </a:p>
          <a:p>
            <a:pPr marL="0" indent="0"/>
            <a:r>
              <a:rPr lang="es-CO" sz="1800" b="0" dirty="0" smtClean="0"/>
              <a:t>Las actividades de mejora realizadas se deben al apoyo de la Gerencia y los integrantes de la Alianza de usuarios: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1800" b="0" dirty="0" smtClean="0"/>
              <a:t>Facturación con trato humanizado en Ventanilla de atención preferencial.</a:t>
            </a:r>
          </a:p>
          <a:p>
            <a:pPr>
              <a:buFont typeface="Arial" panose="020B0604020202020204" pitchFamily="34" charset="0"/>
              <a:buChar char="•"/>
            </a:pPr>
            <a:endParaRPr lang="es-CO" sz="18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CO" sz="1800" b="0" dirty="0" smtClean="0"/>
              <a:t>Continuación  con la ejecución  del programa de humanización. </a:t>
            </a:r>
          </a:p>
          <a:p>
            <a:pPr>
              <a:buFont typeface="Arial" panose="020B0604020202020204" pitchFamily="34" charset="0"/>
              <a:buChar char="•"/>
            </a:pPr>
            <a:endParaRPr lang="es-CO" sz="18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CO" sz="1800" b="0" dirty="0" smtClean="0"/>
              <a:t>La facturación de los usuarios por bloques para descongestionar la sala de espera </a:t>
            </a:r>
          </a:p>
          <a:p>
            <a:pPr marL="0" indent="0"/>
            <a:endParaRPr lang="es-CO" sz="18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CO" sz="1800" b="0" dirty="0" smtClean="0"/>
              <a:t>Mejoramiento en la aplicación de las encuestas de satisfacción al usuario.</a:t>
            </a:r>
          </a:p>
          <a:p>
            <a:pPr marL="0" indent="0"/>
            <a:endParaRPr lang="es-CO" sz="18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CO" sz="1800" b="0" dirty="0" smtClean="0"/>
              <a:t>Mejorar los tiempos  de respuestas a los usuarios y su familia de las  </a:t>
            </a:r>
            <a:r>
              <a:rPr lang="es-CO" sz="1800" b="0" dirty="0" err="1"/>
              <a:t>P</a:t>
            </a:r>
            <a:r>
              <a:rPr lang="es-CO" sz="1800" b="0" dirty="0" err="1" smtClean="0"/>
              <a:t>qrs</a:t>
            </a:r>
            <a:endParaRPr lang="es-CO" sz="1800" b="0" dirty="0"/>
          </a:p>
        </p:txBody>
      </p:sp>
      <p:pic>
        <p:nvPicPr>
          <p:cNvPr id="7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373216"/>
            <a:ext cx="2664296" cy="13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9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709480" cy="830992"/>
          </a:xfrm>
        </p:spPr>
        <p:txBody>
          <a:bodyPr/>
          <a:lstStyle/>
          <a:p>
            <a:r>
              <a:rPr lang="es-CO" dirty="0"/>
              <a:t>Comparativo </a:t>
            </a:r>
            <a:r>
              <a:rPr lang="es-CO" dirty="0" smtClean="0"/>
              <a:t>SATISFACCIÓN DEL USUARIO</a:t>
            </a:r>
            <a:r>
              <a:rPr lang="es-CO" dirty="0"/>
              <a:t/>
            </a:r>
            <a:br>
              <a:rPr lang="es-CO" dirty="0"/>
            </a:br>
            <a:r>
              <a:rPr lang="es-CO" dirty="0"/>
              <a:t>vigencia año </a:t>
            </a:r>
            <a:r>
              <a:rPr lang="es-CO" dirty="0" smtClean="0"/>
              <a:t>2020 </a:t>
            </a:r>
            <a:r>
              <a:rPr lang="es-CO" dirty="0"/>
              <a:t>y </a:t>
            </a:r>
            <a:r>
              <a:rPr lang="es-CO" dirty="0" smtClean="0"/>
              <a:t>2021</a:t>
            </a:r>
            <a:endParaRPr lang="es-CO" dirty="0"/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/>
          </p:nvPr>
        </p:nvGraphicFramePr>
        <p:xfrm>
          <a:off x="467544" y="1340768"/>
          <a:ext cx="79208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428710"/>
            <a:ext cx="2664296" cy="13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23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ENCUESTAS REALIZADAS AÑO 2020 Y 2021</a:t>
            </a:r>
            <a:endParaRPr lang="es-CO" dirty="0"/>
          </a:p>
        </p:txBody>
      </p:sp>
      <p:graphicFrame>
        <p:nvGraphicFramePr>
          <p:cNvPr id="7" name="3 Gráfico"/>
          <p:cNvGraphicFramePr>
            <a:graphicFrameLocks noGrp="1"/>
          </p:cNvGraphicFramePr>
          <p:nvPr>
            <p:ph idx="1"/>
            <p:extLst/>
          </p:nvPr>
        </p:nvGraphicFramePr>
        <p:xfrm>
          <a:off x="822325" y="1100138"/>
          <a:ext cx="7521575" cy="357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45" y="5243019"/>
            <a:ext cx="2664296" cy="13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726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400" b="1" dirty="0" smtClean="0"/>
              <a:t>FALLOS DE TUTELAS</a:t>
            </a:r>
            <a:endParaRPr lang="es-CO" sz="24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827584" y="1412776"/>
            <a:ext cx="7416824" cy="1512168"/>
          </a:xfrm>
        </p:spPr>
        <p:txBody>
          <a:bodyPr>
            <a:noAutofit/>
          </a:bodyPr>
          <a:lstStyle/>
          <a:p>
            <a:pPr marL="0" indent="0" algn="just"/>
            <a:r>
              <a:rPr lang="es-CO" sz="1800" b="0" dirty="0" smtClean="0"/>
              <a:t>El área de Jurídica de la E.S.E Hospital San Vicente de Paul informa que para la vigencia 2021 no hubo fallos de tutelas a favor de los usuarios en relación con la prestación de servicios de salud.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s-CO" sz="1800" b="0" dirty="0"/>
          </a:p>
        </p:txBody>
      </p:sp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157191"/>
            <a:ext cx="2952328" cy="13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069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PROCESOS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550578"/>
            <a:ext cx="7520940" cy="3579849"/>
          </a:xfrm>
        </p:spPr>
        <p:txBody>
          <a:bodyPr>
            <a:normAutofit/>
          </a:bodyPr>
          <a:lstStyle/>
          <a:p>
            <a:r>
              <a:rPr lang="es-CO" sz="2000" dirty="0" smtClean="0"/>
              <a:t>En total se presentaron 24 demandas notificadas y contestadas en termino:</a:t>
            </a:r>
          </a:p>
          <a:p>
            <a:endParaRPr lang="es-CO" sz="2000" dirty="0"/>
          </a:p>
          <a:p>
            <a:r>
              <a:rPr lang="es-CO" sz="2000" dirty="0" smtClean="0"/>
              <a:t>15 medios de control de nulidades y restablecimiento del derecho</a:t>
            </a:r>
          </a:p>
          <a:p>
            <a:r>
              <a:rPr lang="es-CO" sz="2000" dirty="0"/>
              <a:t>6</a:t>
            </a:r>
            <a:r>
              <a:rPr lang="es-CO" sz="2000" dirty="0" smtClean="0"/>
              <a:t> medios de control de reparaciones directas</a:t>
            </a:r>
          </a:p>
          <a:p>
            <a:r>
              <a:rPr lang="es-CO" sz="2000"/>
              <a:t>3</a:t>
            </a:r>
            <a:r>
              <a:rPr lang="es-CO" sz="2000" smtClean="0"/>
              <a:t> ordinario </a:t>
            </a:r>
            <a:r>
              <a:rPr lang="es-CO" sz="2000" dirty="0" smtClean="0"/>
              <a:t>laboral</a:t>
            </a:r>
            <a:endParaRPr lang="es-CO" sz="20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157191"/>
            <a:ext cx="2952328" cy="13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673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9140000">
            <a:off x="-352158" y="2969261"/>
            <a:ext cx="7564652" cy="120750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dirty="0"/>
              <a:t>PROYECTOS </a:t>
            </a:r>
            <a:r>
              <a:rPr lang="es-ES" sz="5300" dirty="0"/>
              <a:t>EN TECNOLOGIA</a:t>
            </a:r>
            <a:r>
              <a:rPr lang="es-E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4038251" y="3573016"/>
            <a:ext cx="5748018" cy="1779867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PAGINA WEB INSTIUCIONAL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CENTER – LINEA UNICA PILOTO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97152"/>
            <a:ext cx="295232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6990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INDICADORES</a:t>
            </a: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920545"/>
            <a:ext cx="2952328" cy="1872208"/>
          </a:xfrm>
          <a:prstGeom prst="rect">
            <a:avLst/>
          </a:prstGeom>
        </p:spPr>
      </p:pic>
      <p:graphicFrame>
        <p:nvGraphicFramePr>
          <p:cNvPr id="6" name="7 Gráfico"/>
          <p:cNvGraphicFramePr>
            <a:graphicFrameLocks noGrp="1"/>
          </p:cNvGraphicFramePr>
          <p:nvPr>
            <p:ph idx="1"/>
            <p:extLst/>
          </p:nvPr>
        </p:nvGraphicFramePr>
        <p:xfrm>
          <a:off x="822325" y="1100138"/>
          <a:ext cx="7521575" cy="357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4796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72633"/>
            <a:ext cx="7429499" cy="1108928"/>
          </a:xfrm>
        </p:spPr>
        <p:txBody>
          <a:bodyPr/>
          <a:lstStyle/>
          <a:p>
            <a:pPr algn="ctr"/>
            <a:r>
              <a:rPr lang="es-E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PAGINA WEB INSTITUCIONAL</a:t>
            </a:r>
            <a:endParaRPr lang="en-US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18397" y="1388143"/>
            <a:ext cx="1292663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292080" y="1445123"/>
            <a:ext cx="1696618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DESPUÉS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8" t="8382" r="25964" b="6095"/>
          <a:stretch/>
        </p:blipFill>
        <p:spPr>
          <a:xfrm>
            <a:off x="611560" y="1872891"/>
            <a:ext cx="3213462" cy="3068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12668" b="24429"/>
          <a:stretch/>
        </p:blipFill>
        <p:spPr>
          <a:xfrm>
            <a:off x="3995936" y="1929871"/>
            <a:ext cx="4620820" cy="2385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39" y="181303"/>
            <a:ext cx="947118" cy="43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85184"/>
            <a:ext cx="2213811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45929"/>
      </p:ext>
    </p:extLst>
  </p:cSld>
  <p:clrMapOvr>
    <a:masterClrMapping/>
  </p:clrMapOvr>
  <p:transition spd="slow"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820" y="332656"/>
            <a:ext cx="7520940" cy="548640"/>
          </a:xfrm>
        </p:spPr>
        <p:txBody>
          <a:bodyPr/>
          <a:lstStyle/>
          <a:p>
            <a:pPr algn="ctr"/>
            <a:r>
              <a:rPr lang="es-E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 QUE EL CAMBIO?</a:t>
            </a:r>
            <a:endParaRPr lang="en-US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80728"/>
            <a:ext cx="7818014" cy="3118758"/>
          </a:xfrm>
        </p:spPr>
        <p:txBody>
          <a:bodyPr>
            <a:normAutofit fontScale="55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5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MX" sz="28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página web de la institución, ha tenido un cambio muy significante en su apariencia y los </a:t>
            </a:r>
            <a:r>
              <a:rPr lang="es-MX" sz="285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menús principal</a:t>
            </a:r>
            <a:r>
              <a:rPr lang="es-MX" sz="28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cual se está actualizando en sus contenidos o sus submenús, capacidad de almacenamiento y software profesional en diseños; cambiando todo el entorno gráfico e iconos.</a:t>
            </a:r>
            <a:endParaRPr lang="en-US" sz="285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5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el programador tiene la facilidad de actualizar en cualquier plantilla en textos </a:t>
            </a:r>
            <a:r>
              <a:rPr lang="es-MX" sz="28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imágenes</a:t>
            </a:r>
            <a:r>
              <a:rPr lang="es-MX" sz="285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gracias a su funcionabilidad en sus módulos.  </a:t>
            </a:r>
            <a:endParaRPr lang="es-MX" sz="285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Interacción dinámica en la pagina web convirtiéndose en SITIO WEB, permitiendo que el usuario pueda acceder fácilmente, permite registrase y compartir comentarios, informes, ítem </a:t>
            </a:r>
            <a:r>
              <a:rPr lang="es-MX" sz="285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s-MX" sz="28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transmisiones en tiempo real, instruirse con el Chat-</a:t>
            </a:r>
            <a:r>
              <a:rPr lang="es-MX" sz="28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</a:t>
            </a:r>
            <a:r>
              <a:rPr lang="es-MX" sz="28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la pagina principal; el cual brinda una ayuda al cibernauta. De igual forma tenemos activa la </a:t>
            </a:r>
            <a:r>
              <a:rPr lang="es-MX" sz="285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ACCESIBILIDAD </a:t>
            </a:r>
            <a:r>
              <a:rPr lang="es-MX" sz="28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caso de usuarios con dificultades visuales.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dirty="0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b="5334"/>
          <a:stretch/>
        </p:blipFill>
        <p:spPr bwMode="auto">
          <a:xfrm>
            <a:off x="2195736" y="3573016"/>
            <a:ext cx="475252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85184"/>
            <a:ext cx="199778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8145"/>
      </p:ext>
    </p:extLst>
  </p:cSld>
  <p:clrMapOvr>
    <a:masterClrMapping/>
  </p:clrMapOvr>
  <p:transition spd="slow">
    <p:randomBar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0987" y="692696"/>
            <a:ext cx="7429499" cy="1108928"/>
          </a:xfrm>
        </p:spPr>
        <p:txBody>
          <a:bodyPr>
            <a:noAutofit/>
          </a:bodyPr>
          <a:lstStyle/>
          <a:p>
            <a:pPr algn="ctr"/>
            <a:r>
              <a:rPr lang="es-ES" sz="3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PLATAFORMA DE COMUNICACIÓN</a:t>
            </a:r>
            <a:br>
              <a:rPr lang="es-ES" sz="3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PBX CALL </a:t>
            </a:r>
            <a:r>
              <a:rPr lang="es-ES" sz="30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s-ES" sz="3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s-ES" sz="3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en-US" sz="3000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0987" y="1786404"/>
            <a:ext cx="77294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C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 telefónica electrónica automatizada en 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servicio de </a:t>
            </a:r>
            <a:r>
              <a:rPr lang="es-C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callcenter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 garantiza que no se pierdan </a:t>
            </a:r>
            <a:r>
              <a:rPr lang="es-C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llamadas entrantes y salientes; identificador de cada llamadas, extensión, estado de cada llamada (contestado – no contestado) tiempo y gasto.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Tiene máximo para 10 llamadas en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espera.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admisionistas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deben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contestar y demorar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máximo 6 minutos por cada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usuario, minimizando el tiempo en la atención.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Disminuye el traslado de nuestros usuarios a la E.S.E, haciendo solicitudes directamente en la línea de atención.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realiza publicaciones periódicamente en el sitio web y en sus redes sociales, para conocimiento de nuestra comunidad de todos los servicios.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57192"/>
            <a:ext cx="221381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87154"/>
      </p:ext>
    </p:extLst>
  </p:cSld>
  <p:clrMapOvr>
    <a:masterClrMapping/>
  </p:clrMapOvr>
  <p:transition spd="slow">
    <p:randomBar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962364" y="1402124"/>
            <a:ext cx="5364117" cy="3611052"/>
            <a:chOff x="0" y="0"/>
            <a:chExt cx="5474459" cy="3793898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725"/>
            <a:stretch/>
          </p:blipFill>
          <p:spPr>
            <a:xfrm>
              <a:off x="2852383" y="34119"/>
              <a:ext cx="2565400" cy="17195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085" b="14034"/>
            <a:stretch/>
          </p:blipFill>
          <p:spPr>
            <a:xfrm>
              <a:off x="0" y="0"/>
              <a:ext cx="2661285" cy="1809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8" y="2026693"/>
              <a:ext cx="2620645" cy="17672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5" r="17481"/>
            <a:stretch/>
          </p:blipFill>
          <p:spPr>
            <a:xfrm>
              <a:off x="2845559" y="2026693"/>
              <a:ext cx="2628900" cy="17468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169730" y="735895"/>
            <a:ext cx="12764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3" name="Rectángulo 12"/>
          <p:cNvSpPr/>
          <p:nvPr/>
        </p:nvSpPr>
        <p:spPr>
          <a:xfrm>
            <a:off x="1357850" y="254035"/>
            <a:ext cx="657314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ADMISION CALL CENTER</a:t>
            </a:r>
          </a:p>
        </p:txBody>
      </p:sp>
      <p:pic>
        <p:nvPicPr>
          <p:cNvPr id="14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57192"/>
            <a:ext cx="221381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83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 rot="19140000">
            <a:off x="930526" y="2194287"/>
            <a:ext cx="5650992" cy="1109534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 DE GESTIÓN SEGURIDAD Y SALUD EN EL TRABAJO</a:t>
            </a:r>
          </a:p>
        </p:txBody>
      </p:sp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295232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941168"/>
            <a:ext cx="2952328" cy="187220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60057" y="471483"/>
            <a:ext cx="8784976" cy="507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 DE GESTIÓN SEGURIDAD Y SALUD EN EL TRABAJO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 – SST) PROYECTO INSTITUCIONAL DE BICI POR LA RUTA DEL SAN VICENTE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O" sz="2000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O" sz="2000" dirty="0" smtClean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O" sz="2000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O" sz="2000" dirty="0" smtClean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O" sz="2000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CO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CO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es-CO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Antero 30/10/2020                                                         San </a:t>
            </a:r>
            <a:r>
              <a:rPr lang="es-CO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Bernardo del </a:t>
            </a:r>
            <a:r>
              <a:rPr lang="es-CO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Viento 04/12/2020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CO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Fortalecer la red de servicio publica en nuestra región</a:t>
            </a:r>
            <a:endParaRPr lang="es-CO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</a:t>
            </a:r>
            <a:endParaRPr lang="es-CO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C:\Users\FAC_UR~1\AppData\Local\Temp\Rar$DIa13088.45615\1648152415046_1648151868653_1648151864325_1648151859619_DRD_00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74" y="1778741"/>
            <a:ext cx="3888432" cy="2376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C:\Users\FAC_URGENCIA\Desktop\Rendi cuentas\DRD_0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816424" cy="2387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7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911148"/>
            <a:ext cx="2952328" cy="1872208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578700"/>
            <a:ext cx="8352928" cy="521928"/>
          </a:xfrm>
        </p:spPr>
        <p:txBody>
          <a:bodyPr/>
          <a:lstStyle/>
          <a:p>
            <a:pPr algn="ctr"/>
            <a:r>
              <a:rPr lang="es-CO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 de seguridad y salud en el trabajo</a:t>
            </a:r>
            <a:br>
              <a:rPr lang="es-CO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 convicción para un reconocimiento regionaL</a:t>
            </a:r>
            <a:r>
              <a:rPr lang="es-CO" sz="2200" b="1" dirty="0" smtClean="0">
                <a:cs typeface="Arial" panose="020B0604020202020204" pitchFamily="34" charset="0"/>
              </a:rPr>
              <a:t/>
            </a:r>
            <a:br>
              <a:rPr lang="es-CO" sz="2200" b="1" dirty="0" smtClean="0">
                <a:cs typeface="Arial" panose="020B0604020202020204" pitchFamily="34" charset="0"/>
              </a:rPr>
            </a:br>
            <a:endParaRPr lang="es-CO" sz="2200" b="1" dirty="0">
              <a:cs typeface="Arial" panose="020B0604020202020204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79512" y="1100628"/>
            <a:ext cx="8784976" cy="470463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s-CO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s-CO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s-CO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s-CO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s-CO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s-CO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CO" sz="3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s-CO" sz="2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Homenaje a nuestros héroes                                                                         Rumbaterapia</a:t>
            </a:r>
            <a:endParaRPr lang="es-CO" sz="4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O" sz="7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“Calificado como una experiencia exitosa”</a:t>
            </a:r>
          </a:p>
        </p:txBody>
      </p:sp>
      <p:pic>
        <p:nvPicPr>
          <p:cNvPr id="7" name="Imagen 6" descr="C:\Users\FAC_UR~1\AppData\Local\Temp\Rar$DIa10512.31165\1648150837333_InShot_20210927_1601163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104456" cy="2622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C:\Users\FAC_UR~1\AppData\Local\Temp\Rar$DIa5008.5633\InShot_20211001_18221348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05" y="1415373"/>
            <a:ext cx="3873567" cy="2691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660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911148"/>
            <a:ext cx="2952328" cy="1872208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ESTILO SALUDABLE</a:t>
            </a:r>
            <a:endParaRPr lang="es-C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79512" y="1109923"/>
            <a:ext cx="8712968" cy="3801225"/>
          </a:xfrm>
        </p:spPr>
        <p:txBody>
          <a:bodyPr/>
          <a:lstStyle/>
          <a:p>
            <a:pPr algn="just"/>
            <a:endParaRPr lang="es-CO" sz="2000" dirty="0" smtClean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 smtClean="0"/>
          </a:p>
          <a:p>
            <a:pPr algn="ctr"/>
            <a:endParaRPr lang="es-CO" dirty="0" smtClean="0"/>
          </a:p>
          <a:p>
            <a:pPr algn="ctr"/>
            <a:r>
              <a:rPr lang="es-C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Hábito </a:t>
            </a:r>
            <a:r>
              <a:rPr lang="es-CO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es-CO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vicentinos “ Un modo de vida productivo y feliz</a:t>
            </a:r>
            <a:r>
              <a:rPr lang="es-CO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7" name="Imagen 6" descr="C:\Users\FAC_UR~1\AppData\Local\Temp\Rar$DIa5164.15731\InShot_20211211_0837516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4" y="1196753"/>
            <a:ext cx="4104456" cy="2865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C:\Users\FAC_UR~1\AppData\Local\Temp\Rar$DIa5164.23133\InShot_20211211_08414949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73" y="1196753"/>
            <a:ext cx="3946123" cy="2865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88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140000">
            <a:off x="849682" y="1590819"/>
            <a:ext cx="5984240" cy="1424422"/>
          </a:xfrm>
        </p:spPr>
        <p:txBody>
          <a:bodyPr/>
          <a:lstStyle/>
          <a:p>
            <a:pPr algn="ctr"/>
            <a:r>
              <a:rPr lang="es-CO" sz="6000" dirty="0" smtClean="0"/>
              <a:t>GRACIAS</a:t>
            </a:r>
            <a:endParaRPr lang="es-CO" sz="60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75044"/>
            <a:ext cx="295232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8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INDICADORES</a:t>
            </a:r>
            <a:endParaRPr lang="es-CO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920545"/>
            <a:ext cx="2952328" cy="1872208"/>
          </a:xfrm>
          <a:prstGeom prst="rect">
            <a:avLst/>
          </a:prstGeom>
        </p:spPr>
      </p:pic>
      <p:graphicFrame>
        <p:nvGraphicFramePr>
          <p:cNvPr id="6" name="8 Gráfico"/>
          <p:cNvGraphicFramePr>
            <a:graphicFrameLocks noGrp="1"/>
          </p:cNvGraphicFramePr>
          <p:nvPr>
            <p:ph idx="1"/>
            <p:extLst/>
          </p:nvPr>
        </p:nvGraphicFramePr>
        <p:xfrm>
          <a:off x="822325" y="1100137"/>
          <a:ext cx="7710115" cy="382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15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INDICADORES</a:t>
            </a:r>
            <a:endParaRPr lang="es-CO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57191"/>
            <a:ext cx="2952328" cy="1635561"/>
          </a:xfrm>
          <a:prstGeom prst="rect">
            <a:avLst/>
          </a:prstGeom>
        </p:spPr>
      </p:pic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/>
          </p:nvPr>
        </p:nvGraphicFramePr>
        <p:xfrm>
          <a:off x="822325" y="1100138"/>
          <a:ext cx="7782123" cy="456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634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/>
            <a:r>
              <a:rPr lang="es-CO" dirty="0" smtClean="0"/>
              <a:t>CICLO DE PREPARACIÓN PARA LA ACREDITACIÓN</a:t>
            </a:r>
            <a:endParaRPr lang="es-CO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57191"/>
            <a:ext cx="2952328" cy="1635561"/>
          </a:xfrm>
          <a:prstGeom prst="rect">
            <a:avLst/>
          </a:prstGeom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1115615" y="1372341"/>
          <a:ext cx="7145551" cy="330373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38062">
                  <a:extLst>
                    <a:ext uri="{9D8B030D-6E8A-4147-A177-3AD203B41FA5}">
                      <a16:colId xmlns:a16="http://schemas.microsoft.com/office/drawing/2014/main" val="2401405940"/>
                    </a:ext>
                  </a:extLst>
                </a:gridCol>
                <a:gridCol w="1630615">
                  <a:extLst>
                    <a:ext uri="{9D8B030D-6E8A-4147-A177-3AD203B41FA5}">
                      <a16:colId xmlns:a16="http://schemas.microsoft.com/office/drawing/2014/main" val="4209969790"/>
                    </a:ext>
                  </a:extLst>
                </a:gridCol>
                <a:gridCol w="1539152">
                  <a:extLst>
                    <a:ext uri="{9D8B030D-6E8A-4147-A177-3AD203B41FA5}">
                      <a16:colId xmlns:a16="http://schemas.microsoft.com/office/drawing/2014/main" val="2471198323"/>
                    </a:ext>
                  </a:extLst>
                </a:gridCol>
                <a:gridCol w="1537722">
                  <a:extLst>
                    <a:ext uri="{9D8B030D-6E8A-4147-A177-3AD203B41FA5}">
                      <a16:colId xmlns:a16="http://schemas.microsoft.com/office/drawing/2014/main" val="1482868219"/>
                    </a:ext>
                  </a:extLst>
                </a:gridCol>
              </a:tblGrid>
              <a:tr h="46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</a:rPr>
                        <a:t>ESTÁNDAR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43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NÚMERO DE ESTÁNDARES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43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</a:rPr>
                        <a:t>CALIFICACIÓN VIGENCIA </a:t>
                      </a:r>
                      <a:r>
                        <a:rPr lang="es-CO" sz="1100" dirty="0" smtClean="0">
                          <a:effectLst/>
                        </a:rPr>
                        <a:t>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9" marR="9319" marT="93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</a:rPr>
                        <a:t>CALIFICACIÓN  VIGENCIA </a:t>
                      </a:r>
                      <a:r>
                        <a:rPr lang="es-CO" sz="1100" dirty="0" smtClean="0">
                          <a:effectLst/>
                        </a:rPr>
                        <a:t>2021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4957136"/>
                  </a:ext>
                </a:extLst>
              </a:tr>
              <a:tr h="46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GERENCIA DEL AMBIENTE FÍSICO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43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11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43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1.2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9" marR="9319" marT="931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1.5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0918604"/>
                  </a:ext>
                </a:extLst>
              </a:tr>
              <a:tr h="16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GERENCIA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43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43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1.2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9" marR="9319" marT="931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1.5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7869644"/>
                  </a:ext>
                </a:extLst>
              </a:tr>
              <a:tr h="229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DIRECCIONAMIENTO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43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13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43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1.2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9" marR="9319" marT="931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1.5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8268345"/>
                  </a:ext>
                </a:extLst>
              </a:tr>
              <a:tr h="34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GESTIÓN TECNOLÓGICA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43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10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43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1.2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9" marR="9319" marT="931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1.5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6960897"/>
                  </a:ext>
                </a:extLst>
              </a:tr>
              <a:tr h="46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GERENCIA DE LA INFORMACIÓN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43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14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43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1.2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9" marR="9319" marT="931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1.5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2189471"/>
                  </a:ext>
                </a:extLst>
              </a:tr>
              <a:tr h="46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ATENCIÓN AL CLIENTE ASISTENCIAL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43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</a:rPr>
                        <a:t>74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43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1.2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9" marR="9319" marT="931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1.5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3484164"/>
                  </a:ext>
                </a:extLst>
              </a:tr>
              <a:tr h="46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GERENCIA DEL TALENTO HUMANO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43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16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43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1.2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9" marR="9319" marT="931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1.5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8745444"/>
                  </a:ext>
                </a:extLst>
              </a:tr>
              <a:tr h="16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TOTAL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43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158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43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1.2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9" marR="9319" marT="931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1.5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6873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1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800" dirty="0" smtClean="0"/>
              <a:t>ACTIVIDADES DE SALUD PUBLICA</a:t>
            </a:r>
            <a:endParaRPr lang="es-CO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897332" cy="273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1212</TotalTime>
  <Words>2435</Words>
  <Application>Microsoft Office PowerPoint</Application>
  <PresentationFormat>Presentación en pantalla (4:3)</PresentationFormat>
  <Paragraphs>763</Paragraphs>
  <Slides>58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9" baseType="lpstr">
      <vt:lpstr>Algerian</vt:lpstr>
      <vt:lpstr>Arial</vt:lpstr>
      <vt:lpstr>Arial Black</vt:lpstr>
      <vt:lpstr>Calibri</vt:lpstr>
      <vt:lpstr>Franklin Gothic Book</vt:lpstr>
      <vt:lpstr>Franklin Gothic Medium</vt:lpstr>
      <vt:lpstr>Times New Roman</vt:lpstr>
      <vt:lpstr>Tunga</vt:lpstr>
      <vt:lpstr>Wingdings</vt:lpstr>
      <vt:lpstr>Ángulos</vt:lpstr>
      <vt:lpstr>Hoja de cálculo</vt:lpstr>
      <vt:lpstr>Presentación de PowerPoint</vt:lpstr>
      <vt:lpstr>  </vt:lpstr>
      <vt:lpstr>  </vt:lpstr>
      <vt:lpstr>INDICADORES </vt:lpstr>
      <vt:lpstr>INDICADORES</vt:lpstr>
      <vt:lpstr>INDICADORES</vt:lpstr>
      <vt:lpstr>INDICADORES</vt:lpstr>
      <vt:lpstr>CICLO DE PREPARACIÓN PARA LA ACREDITACIÓN</vt:lpstr>
      <vt:lpstr>ACTIVIDADES DE SALUD PUBLICA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Perfil epidemiológico</vt:lpstr>
      <vt:lpstr>PERFIL EPIDEMIOLOGICO  COMPARATIVO AÑO 2020 Y 2021 DIEZ PRIMERAS CAUSAS SERVICIO DE URGENCIAS </vt:lpstr>
      <vt:lpstr>PERFIL EPIDEMIOLOGICO COMPARATIVO AÑO 2020 Y 2021 DIEZ PRIMERAS CAUSAS SERVICIO DE CONSULTA EXTERNA </vt:lpstr>
      <vt:lpstr>Numero de pacientes por  e.p.s. COMPARATIVO AÑO 2020 Y 2021 servicio de  CONSULTA EXTERNA</vt:lpstr>
      <vt:lpstr>Numero de pacientes por  e.p.s. COMPARATIVO AÑO 2020 Y 2021 servicio de URGENCIAS</vt:lpstr>
      <vt:lpstr>CONTRATACIÓN</vt:lpstr>
      <vt:lpstr>Presentación de PowerPoint</vt:lpstr>
      <vt:lpstr>Presentación de PowerPoint</vt:lpstr>
      <vt:lpstr>Presentación de PowerPoint</vt:lpstr>
      <vt:lpstr>Presentación de PowerPoint</vt:lpstr>
      <vt:lpstr>ASPECTOS FINANCIEROS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SATISFACCION DE USUARIOS</vt:lpstr>
      <vt:lpstr>Comparativo quejas y reclamos  vigencia año 2020 Y 2021</vt:lpstr>
      <vt:lpstr>Motivos de quejas y reclamos</vt:lpstr>
      <vt:lpstr>Atención preferencial</vt:lpstr>
      <vt:lpstr>ASOCIACION DE USUARIO DE LA ESE.</vt:lpstr>
      <vt:lpstr>Resultado del trabajo en equipo  oficina siau</vt:lpstr>
      <vt:lpstr>Comparativo SATISFACCIÓN DEL USUARIO vigencia año 2020 y 2021</vt:lpstr>
      <vt:lpstr>ENCUESTAS REALIZADAS AÑO 2020 Y 2021</vt:lpstr>
      <vt:lpstr>FALLOS DE TUTELAS</vt:lpstr>
      <vt:lpstr>PROCESOS</vt:lpstr>
      <vt:lpstr>PROYECTOS EN TECNOLOGIA </vt:lpstr>
      <vt:lpstr>PAGINA WEB INSTITUCIONAL</vt:lpstr>
      <vt:lpstr>POR QUE EL CAMBIO?</vt:lpstr>
      <vt:lpstr>PLATAFORMA DE COMUNICACIÓN PBX CALL CENTER </vt:lpstr>
      <vt:lpstr>Presentación de PowerPoint</vt:lpstr>
      <vt:lpstr>SISTEMA DE GESTIÓN SEGURIDAD Y SALUD EN EL TRABAJO</vt:lpstr>
      <vt:lpstr>Presentación de PowerPoint</vt:lpstr>
      <vt:lpstr>Semana de seguridad y salud en el trabajo Una convicción para un reconocimiento regionaL </vt:lpstr>
      <vt:lpstr>PROGRAMA ESTILO SALUDABLE</vt:lpstr>
      <vt:lpstr>GRACIAS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PLANEACION ESTRATEGICA</cp:lastModifiedBy>
  <cp:revision>106</cp:revision>
  <cp:lastPrinted>2021-04-07T15:27:02Z</cp:lastPrinted>
  <dcterms:created xsi:type="dcterms:W3CDTF">2017-06-28T21:06:19Z</dcterms:created>
  <dcterms:modified xsi:type="dcterms:W3CDTF">2022-03-28T15:40:55Z</dcterms:modified>
</cp:coreProperties>
</file>