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0"/>
  </p:notesMasterIdLst>
  <p:sldIdLst>
    <p:sldId id="256" r:id="rId2"/>
    <p:sldId id="257" r:id="rId3"/>
    <p:sldId id="275" r:id="rId4"/>
    <p:sldId id="274" r:id="rId5"/>
    <p:sldId id="300" r:id="rId6"/>
    <p:sldId id="301" r:id="rId7"/>
    <p:sldId id="321" r:id="rId8"/>
    <p:sldId id="302" r:id="rId9"/>
    <p:sldId id="322" r:id="rId10"/>
    <p:sldId id="323" r:id="rId11"/>
    <p:sldId id="324" r:id="rId12"/>
    <p:sldId id="325" r:id="rId13"/>
    <p:sldId id="326" r:id="rId14"/>
    <p:sldId id="327" r:id="rId15"/>
    <p:sldId id="303" r:id="rId16"/>
    <p:sldId id="304" r:id="rId17"/>
    <p:sldId id="305" r:id="rId18"/>
    <p:sldId id="312" r:id="rId19"/>
    <p:sldId id="310" r:id="rId20"/>
    <p:sldId id="306" r:id="rId21"/>
    <p:sldId id="307" r:id="rId22"/>
    <p:sldId id="314" r:id="rId23"/>
    <p:sldId id="311" r:id="rId24"/>
    <p:sldId id="315" r:id="rId25"/>
    <p:sldId id="316" r:id="rId26"/>
    <p:sldId id="318" r:id="rId27"/>
    <p:sldId id="328" r:id="rId28"/>
    <p:sldId id="329" r:id="rId29"/>
    <p:sldId id="330" r:id="rId30"/>
    <p:sldId id="331" r:id="rId31"/>
    <p:sldId id="332" r:id="rId32"/>
    <p:sldId id="333" r:id="rId33"/>
    <p:sldId id="334" r:id="rId34"/>
    <p:sldId id="335" r:id="rId35"/>
    <p:sldId id="336" r:id="rId36"/>
    <p:sldId id="319" r:id="rId37"/>
    <p:sldId id="320" r:id="rId38"/>
    <p:sldId id="299" r:id="rId3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9" autoAdjust="0"/>
  </p:normalViewPr>
  <p:slideViewPr>
    <p:cSldViewPr>
      <p:cViewPr>
        <p:scale>
          <a:sx n="89" d="100"/>
          <a:sy n="89" d="100"/>
        </p:scale>
        <p:origin x="-870"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6189B9-3364-4181-8ED9-9CCA72AFD036}" type="datetimeFigureOut">
              <a:rPr lang="es-CO" smtClean="0"/>
              <a:t>30/07/2020</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267AF7-62F6-43B0-A3F8-9858888FF5FA}" type="slidenum">
              <a:rPr lang="es-CO" smtClean="0"/>
              <a:t>‹Nº›</a:t>
            </a:fld>
            <a:endParaRPr lang="es-CO"/>
          </a:p>
        </p:txBody>
      </p:sp>
    </p:spTree>
    <p:extLst>
      <p:ext uri="{BB962C8B-B14F-4D97-AF65-F5344CB8AC3E}">
        <p14:creationId xmlns:p14="http://schemas.microsoft.com/office/powerpoint/2010/main" val="3456714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4A267AF7-62F6-43B0-A3F8-9858888FF5FA}" type="slidenum">
              <a:rPr lang="es-CO" smtClean="0"/>
              <a:t>7</a:t>
            </a:fld>
            <a:endParaRPr lang="es-CO"/>
          </a:p>
        </p:txBody>
      </p:sp>
    </p:spTree>
    <p:extLst>
      <p:ext uri="{BB962C8B-B14F-4D97-AF65-F5344CB8AC3E}">
        <p14:creationId xmlns:p14="http://schemas.microsoft.com/office/powerpoint/2010/main" val="3887056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4A267AF7-62F6-43B0-A3F8-9858888FF5FA}" type="slidenum">
              <a:rPr lang="es-CO" smtClean="0"/>
              <a:t>8</a:t>
            </a:fld>
            <a:endParaRPr lang="es-CO"/>
          </a:p>
        </p:txBody>
      </p:sp>
    </p:spTree>
    <p:extLst>
      <p:ext uri="{BB962C8B-B14F-4D97-AF65-F5344CB8AC3E}">
        <p14:creationId xmlns:p14="http://schemas.microsoft.com/office/powerpoint/2010/main" val="153394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4A267AF7-62F6-43B0-A3F8-9858888FF5FA}" type="slidenum">
              <a:rPr lang="es-CO" smtClean="0"/>
              <a:t>34</a:t>
            </a:fld>
            <a:endParaRPr lang="es-CO"/>
          </a:p>
        </p:txBody>
      </p:sp>
    </p:spTree>
    <p:extLst>
      <p:ext uri="{BB962C8B-B14F-4D97-AF65-F5344CB8AC3E}">
        <p14:creationId xmlns:p14="http://schemas.microsoft.com/office/powerpoint/2010/main" val="3443506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4A267AF7-62F6-43B0-A3F8-9858888FF5FA}" type="slidenum">
              <a:rPr lang="es-CO" smtClean="0"/>
              <a:t>36</a:t>
            </a:fld>
            <a:endParaRPr lang="es-CO"/>
          </a:p>
        </p:txBody>
      </p:sp>
    </p:spTree>
    <p:extLst>
      <p:ext uri="{BB962C8B-B14F-4D97-AF65-F5344CB8AC3E}">
        <p14:creationId xmlns:p14="http://schemas.microsoft.com/office/powerpoint/2010/main" val="714926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4A267AF7-62F6-43B0-A3F8-9858888FF5FA}" type="slidenum">
              <a:rPr lang="es-CO" smtClean="0"/>
              <a:t>37</a:t>
            </a:fld>
            <a:endParaRPr lang="es-CO"/>
          </a:p>
        </p:txBody>
      </p:sp>
    </p:spTree>
    <p:extLst>
      <p:ext uri="{BB962C8B-B14F-4D97-AF65-F5344CB8AC3E}">
        <p14:creationId xmlns:p14="http://schemas.microsoft.com/office/powerpoint/2010/main" val="2875122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2DC4222-40C9-4293-87B4-F5FFD5183A9B}" type="datetime1">
              <a:rPr lang="es-CO" smtClean="0"/>
              <a:t>30/07/2020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2340A27-FF8F-426A-B9BC-1E430546CA3B}" type="datetime1">
              <a:rPr lang="es-CO" smtClean="0"/>
              <a:t>30/07/2020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DC24E33-7B0E-46FB-A924-ED926B585ADE}" type="datetime1">
              <a:rPr lang="es-CO" smtClean="0"/>
              <a:t>30/07/2020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48748CA-9205-40F5-831C-C1EFD62E3E49}" type="datetime1">
              <a:rPr lang="es-CO" smtClean="0"/>
              <a:t>30/07/2020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671D2F22-A0AB-43EA-8C04-D408C8A61E58}" type="datetime1">
              <a:rPr lang="es-CO" smtClean="0"/>
              <a:t>30/07/2020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07DB886-FCF4-4B71-91D0-4EFD60230AEC}" type="datetime1">
              <a:rPr lang="es-CO" smtClean="0"/>
              <a:t>30/07/2020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2BAFFC7-D0A4-4C07-B1EE-D915B4D4DB88}" type="slidenum">
              <a:rPr lang="es-CO" smtClean="0"/>
              <a:t>‹Nº›</a:t>
            </a:fld>
            <a:endParaRPr lang="es-CO"/>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C1E413E-E037-4A50-94AA-7A80307509E1}" type="datetime1">
              <a:rPr lang="es-CO" smtClean="0"/>
              <a:t>30/07/2020</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5CA2CC3-B261-4F24-9C18-6D2D422BAB2C}" type="datetime1">
              <a:rPr lang="es-CO" smtClean="0"/>
              <a:t>30/07/2020</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655EAA-A127-4359-8209-3A3EC3903218}" type="datetime1">
              <a:rPr lang="es-CO" smtClean="0"/>
              <a:t>30/07/2020</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F226CCE1-CFC9-4847-B689-F12A17774EDF}" type="datetime1">
              <a:rPr lang="es-CO" smtClean="0"/>
              <a:t>30/07/2020</a:t>
            </a:fld>
            <a:endParaRPr lang="es-CO"/>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2BAFFC7-D0A4-4C07-B1EE-D915B4D4DB88}"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AF02A95-9E37-4D74-8DF2-4F1B4F4E7A46}" type="datetime1">
              <a:rPr lang="es-CO" smtClean="0"/>
              <a:t>30/07/2020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2BAFFC7-D0A4-4C07-B1EE-D915B4D4DB88}"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65CC542-4083-4CF8-93D8-3455257E7E42}" type="datetime1">
              <a:rPr lang="es-CO" smtClean="0"/>
              <a:t>30/07/2020</a:t>
            </a:fld>
            <a:endParaRPr lang="es-CO"/>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CO"/>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2BAFFC7-D0A4-4C07-B1EE-D915B4D4DB88}"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rotWithShape="1">
          <a:blip r:embed="rId2">
            <a:extLst>
              <a:ext uri="{28A0092B-C50C-407E-A947-70E740481C1C}">
                <a14:useLocalDpi xmlns:a14="http://schemas.microsoft.com/office/drawing/2010/main" val="0"/>
              </a:ext>
            </a:extLst>
          </a:blip>
          <a:srcRect l="1688" t="3373" r="50000" b="2254"/>
          <a:stretch/>
        </p:blipFill>
        <p:spPr>
          <a:xfrm>
            <a:off x="683568" y="489893"/>
            <a:ext cx="7864067" cy="5760640"/>
          </a:xfrm>
          <a:prstGeom prst="rect">
            <a:avLst/>
          </a:prstGeom>
        </p:spPr>
      </p:pic>
    </p:spTree>
    <p:extLst>
      <p:ext uri="{BB962C8B-B14F-4D97-AF65-F5344CB8AC3E}">
        <p14:creationId xmlns:p14="http://schemas.microsoft.com/office/powerpoint/2010/main" val="1421771227"/>
      </p:ext>
    </p:extLst>
  </p:cSld>
  <p:clrMapOvr>
    <a:masterClrMapping/>
  </p:clrMapOvr>
  <mc:AlternateContent xmlns:mc="http://schemas.openxmlformats.org/markup-compatibility/2006" xmlns:p14="http://schemas.microsoft.com/office/powerpoint/2010/main">
    <mc:Choice Requires="p14">
      <p:transition>
        <p14:flythrough/>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1052736"/>
            <a:ext cx="7520940" cy="4104456"/>
          </a:xfrm>
        </p:spPr>
        <p:txBody>
          <a:bodyPr>
            <a:normAutofit/>
          </a:bodyPr>
          <a:lstStyle/>
          <a:p>
            <a:pPr marL="0" lvl="1" indent="0">
              <a:lnSpc>
                <a:spcPct val="150000"/>
              </a:lnSpc>
              <a:buNone/>
            </a:pPr>
            <a:r>
              <a:rPr lang="es-ES" sz="1800" dirty="0" smtClean="0"/>
              <a:t>2. Mejorar </a:t>
            </a:r>
            <a:r>
              <a:rPr lang="es-ES" sz="1800" dirty="0"/>
              <a:t>el capital intelectual de la institución, desarrollando las competencias necesarias al interior de la organización</a:t>
            </a:r>
            <a:r>
              <a:rPr lang="es-ES" sz="1800" dirty="0" smtClean="0"/>
              <a:t>.</a:t>
            </a:r>
            <a:endParaRPr lang="es-CO" sz="1800" dirty="0"/>
          </a:p>
          <a:p>
            <a:pPr marL="0" lvl="1" indent="0">
              <a:lnSpc>
                <a:spcPct val="150000"/>
              </a:lnSpc>
              <a:buNone/>
            </a:pPr>
            <a:endParaRPr lang="es-CO" sz="1800" b="0" dirty="0"/>
          </a:p>
          <a:p>
            <a:pPr>
              <a:lnSpc>
                <a:spcPct val="150000"/>
              </a:lnSpc>
            </a:pPr>
            <a:r>
              <a:rPr lang="es-ES" sz="1800" b="0" dirty="0" smtClean="0"/>
              <a:t>ESTRATEGIA:</a:t>
            </a:r>
          </a:p>
          <a:p>
            <a:pPr>
              <a:lnSpc>
                <a:spcPct val="150000"/>
              </a:lnSpc>
            </a:pPr>
            <a:endParaRPr lang="es-CO" sz="1800" b="0" dirty="0"/>
          </a:p>
          <a:p>
            <a:pPr>
              <a:lnSpc>
                <a:spcPct val="150000"/>
              </a:lnSpc>
              <a:buFont typeface="Arial" pitchFamily="34" charset="0"/>
              <a:buChar char="•"/>
            </a:pPr>
            <a:r>
              <a:rPr lang="es-ES" sz="1800" b="0" dirty="0"/>
              <a:t> </a:t>
            </a:r>
            <a:r>
              <a:rPr lang="es-ES" sz="1800" b="0" dirty="0" smtClean="0"/>
              <a:t>Hora </a:t>
            </a:r>
            <a:r>
              <a:rPr lang="es-ES" sz="1800" b="0" dirty="0"/>
              <a:t>de la calidad</a:t>
            </a:r>
            <a:endParaRPr lang="es-CO" sz="1800" b="0" dirty="0"/>
          </a:p>
          <a:p>
            <a:pPr lvl="0">
              <a:lnSpc>
                <a:spcPct val="150000"/>
              </a:lnSpc>
              <a:buFont typeface="Arial" pitchFamily="34" charset="0"/>
              <a:buChar char="•"/>
            </a:pPr>
            <a:r>
              <a:rPr lang="es-ES" sz="1800" b="0" dirty="0"/>
              <a:t>Inducción y </a:t>
            </a:r>
            <a:r>
              <a:rPr lang="es-ES" sz="1800" b="0" dirty="0" smtClean="0"/>
              <a:t>reinducción</a:t>
            </a:r>
          </a:p>
          <a:p>
            <a:pPr marL="0" lvl="0" indent="0">
              <a:lnSpc>
                <a:spcPct val="150000"/>
              </a:lnSpc>
            </a:pPr>
            <a:endParaRPr lang="es-CO" sz="1800" b="0" dirty="0"/>
          </a:p>
          <a:p>
            <a:endParaRPr lang="es-CO" dirty="0"/>
          </a:p>
        </p:txBody>
      </p:sp>
      <p:sp>
        <p:nvSpPr>
          <p:cNvPr id="5" name="1 Título"/>
          <p:cNvSpPr>
            <a:spLocks noGrp="1"/>
          </p:cNvSpPr>
          <p:nvPr>
            <p:ph type="title"/>
          </p:nvPr>
        </p:nvSpPr>
        <p:spPr>
          <a:xfrm>
            <a:off x="822960" y="365760"/>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745328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1100628"/>
            <a:ext cx="7520940" cy="3912548"/>
          </a:xfrm>
        </p:spPr>
        <p:txBody>
          <a:bodyPr>
            <a:normAutofit/>
          </a:bodyPr>
          <a:lstStyle/>
          <a:p>
            <a:pPr marL="0" lvl="1" indent="0">
              <a:lnSpc>
                <a:spcPct val="150000"/>
              </a:lnSpc>
              <a:buNone/>
            </a:pPr>
            <a:r>
              <a:rPr lang="es-ES" dirty="0" smtClean="0"/>
              <a:t>3</a:t>
            </a:r>
            <a:r>
              <a:rPr lang="es-ES" sz="1800" dirty="0" smtClean="0"/>
              <a:t>. Producir </a:t>
            </a:r>
            <a:r>
              <a:rPr lang="es-ES" sz="1800" dirty="0"/>
              <a:t>servicios de salud eficientes y efectivos que cumplan con las normas de calidad establecidas.</a:t>
            </a:r>
            <a:endParaRPr lang="es-CO" sz="1800" dirty="0"/>
          </a:p>
          <a:p>
            <a:pPr>
              <a:lnSpc>
                <a:spcPct val="150000"/>
              </a:lnSpc>
            </a:pPr>
            <a:r>
              <a:rPr lang="es-ES" sz="1800" b="0" dirty="0"/>
              <a:t> </a:t>
            </a:r>
            <a:endParaRPr lang="es-CO" sz="1800" b="0" dirty="0"/>
          </a:p>
          <a:p>
            <a:pPr>
              <a:lnSpc>
                <a:spcPct val="150000"/>
              </a:lnSpc>
            </a:pPr>
            <a:r>
              <a:rPr lang="es-ES" sz="1800" b="0" dirty="0"/>
              <a:t>ESTRATEGIA</a:t>
            </a:r>
            <a:r>
              <a:rPr lang="es-ES" sz="1800" b="0" dirty="0" smtClean="0"/>
              <a:t>:</a:t>
            </a:r>
            <a:endParaRPr lang="es-CO" sz="1800" b="0" dirty="0"/>
          </a:p>
          <a:p>
            <a:pPr lvl="0">
              <a:lnSpc>
                <a:spcPct val="150000"/>
              </a:lnSpc>
              <a:buFont typeface="Arial" pitchFamily="34" charset="0"/>
              <a:buChar char="•"/>
            </a:pPr>
            <a:r>
              <a:rPr lang="es-ES" sz="1800" b="0" dirty="0"/>
              <a:t>Establecer tarifas para prestación de servicios.</a:t>
            </a:r>
            <a:endParaRPr lang="es-CO" sz="1800" b="0" dirty="0"/>
          </a:p>
          <a:p>
            <a:pPr lvl="0">
              <a:lnSpc>
                <a:spcPct val="150000"/>
              </a:lnSpc>
              <a:buFont typeface="Arial" pitchFamily="34" charset="0"/>
              <a:buChar char="•"/>
            </a:pPr>
            <a:r>
              <a:rPr lang="es-ES" sz="1800" b="0" dirty="0"/>
              <a:t>Adecuaciones de infraestructura, mantener y disponer de quipos biomédicos.</a:t>
            </a:r>
            <a:endParaRPr lang="es-CO" sz="1800" b="0" dirty="0"/>
          </a:p>
          <a:p>
            <a:pPr>
              <a:lnSpc>
                <a:spcPct val="150000"/>
              </a:lnSpc>
            </a:pPr>
            <a:endParaRPr lang="es-CO" sz="1800" b="0"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
        <p:nvSpPr>
          <p:cNvPr id="6" name="1 Título"/>
          <p:cNvSpPr>
            <a:spLocks noGrp="1"/>
          </p:cNvSpPr>
          <p:nvPr>
            <p:ph type="title"/>
          </p:nvPr>
        </p:nvSpPr>
        <p:spPr>
          <a:xfrm>
            <a:off x="822960" y="365760"/>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spTree>
    <p:extLst>
      <p:ext uri="{BB962C8B-B14F-4D97-AF65-F5344CB8AC3E}">
        <p14:creationId xmlns:p14="http://schemas.microsoft.com/office/powerpoint/2010/main" val="3790414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lvl="1" indent="0">
              <a:lnSpc>
                <a:spcPct val="150000"/>
              </a:lnSpc>
              <a:buNone/>
            </a:pPr>
            <a:r>
              <a:rPr lang="es-ES" dirty="0" smtClean="0"/>
              <a:t>4. Generar </a:t>
            </a:r>
            <a:r>
              <a:rPr lang="es-ES" dirty="0"/>
              <a:t>valor en prestación de los servicios utilizando la tecnología adecuada, siendo así más competitivos en el mercado.</a:t>
            </a:r>
            <a:endParaRPr lang="es-CO" sz="1400" dirty="0"/>
          </a:p>
          <a:p>
            <a:pPr>
              <a:lnSpc>
                <a:spcPct val="150000"/>
              </a:lnSpc>
            </a:pPr>
            <a:r>
              <a:rPr lang="es-ES" dirty="0"/>
              <a:t> </a:t>
            </a:r>
            <a:endParaRPr lang="es-CO" sz="1400" dirty="0"/>
          </a:p>
          <a:p>
            <a:pPr>
              <a:lnSpc>
                <a:spcPct val="150000"/>
              </a:lnSpc>
            </a:pPr>
            <a:r>
              <a:rPr lang="es-ES" sz="1800" b="0" dirty="0"/>
              <a:t>ESTRATEGIA:</a:t>
            </a:r>
            <a:endParaRPr lang="es-CO" sz="1800" b="0" dirty="0"/>
          </a:p>
          <a:p>
            <a:pPr>
              <a:lnSpc>
                <a:spcPct val="150000"/>
              </a:lnSpc>
            </a:pPr>
            <a:r>
              <a:rPr lang="es-ES" dirty="0"/>
              <a:t> </a:t>
            </a:r>
            <a:endParaRPr lang="es-CO" sz="1400" dirty="0"/>
          </a:p>
          <a:p>
            <a:pPr lvl="0">
              <a:lnSpc>
                <a:spcPct val="150000"/>
              </a:lnSpc>
              <a:buFont typeface="Arial" pitchFamily="34" charset="0"/>
              <a:buChar char="•"/>
            </a:pPr>
            <a:r>
              <a:rPr lang="es-ES" sz="1800" b="0" dirty="0"/>
              <a:t>Gestión de equipos biomédicos, industriales y de soportes asistenciales.</a:t>
            </a:r>
            <a:endParaRPr lang="es-CO" sz="1800" b="0" dirty="0"/>
          </a:p>
          <a:p>
            <a:pPr lvl="0">
              <a:lnSpc>
                <a:spcPct val="150000"/>
              </a:lnSpc>
              <a:buFont typeface="Arial" pitchFamily="34" charset="0"/>
              <a:buChar char="•"/>
            </a:pPr>
            <a:r>
              <a:rPr lang="es-ES" sz="1800" b="0" dirty="0"/>
              <a:t>Sistema de información e informática.</a:t>
            </a:r>
            <a:endParaRPr lang="es-CO" sz="1800" b="0" dirty="0"/>
          </a:p>
          <a:p>
            <a:endParaRPr lang="es-CO" dirty="0"/>
          </a:p>
        </p:txBody>
      </p:sp>
      <p:sp>
        <p:nvSpPr>
          <p:cNvPr id="5" name="1 Título"/>
          <p:cNvSpPr>
            <a:spLocks noGrp="1"/>
          </p:cNvSpPr>
          <p:nvPr>
            <p:ph type="title"/>
          </p:nvPr>
        </p:nvSpPr>
        <p:spPr>
          <a:xfrm>
            <a:off x="822960" y="365760"/>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580305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1100628"/>
            <a:ext cx="7520940" cy="3984556"/>
          </a:xfrm>
        </p:spPr>
        <p:txBody>
          <a:bodyPr>
            <a:noAutofit/>
          </a:bodyPr>
          <a:lstStyle/>
          <a:p>
            <a:pPr marL="0" lvl="1" indent="0">
              <a:lnSpc>
                <a:spcPct val="150000"/>
              </a:lnSpc>
              <a:buNone/>
            </a:pPr>
            <a:r>
              <a:rPr lang="es-ES" sz="1800" dirty="0" smtClean="0"/>
              <a:t>5. Actualizar </a:t>
            </a:r>
            <a:r>
              <a:rPr lang="es-ES" sz="1800" dirty="0"/>
              <a:t>el sistema de gestión documental y articularlo con todos los servicios de la ESE, para garantizar el buen flujo de la información.</a:t>
            </a:r>
            <a:endParaRPr lang="es-CO" sz="1800" dirty="0"/>
          </a:p>
          <a:p>
            <a:pPr>
              <a:lnSpc>
                <a:spcPct val="150000"/>
              </a:lnSpc>
            </a:pPr>
            <a:r>
              <a:rPr lang="es-ES" sz="1800" b="0" dirty="0"/>
              <a:t> </a:t>
            </a:r>
            <a:endParaRPr lang="es-CO" sz="1800" b="0" dirty="0"/>
          </a:p>
          <a:p>
            <a:pPr>
              <a:lnSpc>
                <a:spcPct val="150000"/>
              </a:lnSpc>
            </a:pPr>
            <a:r>
              <a:rPr lang="es-ES" sz="1800" b="0" dirty="0"/>
              <a:t>ESTRATEGIA:</a:t>
            </a:r>
            <a:endParaRPr lang="es-CO" sz="1800" b="0" dirty="0"/>
          </a:p>
          <a:p>
            <a:pPr>
              <a:lnSpc>
                <a:spcPct val="150000"/>
              </a:lnSpc>
            </a:pPr>
            <a:r>
              <a:rPr lang="es-ES" sz="1800" b="0" dirty="0"/>
              <a:t> </a:t>
            </a:r>
            <a:endParaRPr lang="es-CO" sz="1800" b="0" dirty="0"/>
          </a:p>
          <a:p>
            <a:pPr lvl="0">
              <a:lnSpc>
                <a:spcPct val="150000"/>
              </a:lnSpc>
              <a:buFont typeface="Arial" pitchFamily="34" charset="0"/>
              <a:buChar char="•"/>
            </a:pPr>
            <a:r>
              <a:rPr lang="es-ES" sz="1800" b="0" dirty="0"/>
              <a:t>Cumplimiento de estándar </a:t>
            </a:r>
            <a:r>
              <a:rPr lang="es-ES" sz="1800" b="0" dirty="0" err="1"/>
              <a:t>i</a:t>
            </a:r>
            <a:r>
              <a:rPr lang="es-ES" sz="1800" b="0" dirty="0" err="1" smtClean="0"/>
              <a:t>so</a:t>
            </a:r>
            <a:r>
              <a:rPr lang="es-ES" sz="1800" b="0" dirty="0" smtClean="0"/>
              <a:t> </a:t>
            </a:r>
            <a:r>
              <a:rPr lang="es-ES" sz="1800" b="0" dirty="0"/>
              <a:t>27000, para garantizar la seguridad de la </a:t>
            </a:r>
            <a:r>
              <a:rPr lang="es-ES" sz="1800" b="0" dirty="0" smtClean="0"/>
              <a:t>información de </a:t>
            </a:r>
            <a:r>
              <a:rPr lang="es-ES" sz="1800" b="0" dirty="0"/>
              <a:t>la institución.</a:t>
            </a:r>
            <a:endParaRPr lang="es-CO" sz="1800" b="0" dirty="0"/>
          </a:p>
          <a:p>
            <a:pPr lvl="0">
              <a:lnSpc>
                <a:spcPct val="150000"/>
              </a:lnSpc>
              <a:buFont typeface="Arial" pitchFamily="34" charset="0"/>
              <a:buChar char="•"/>
            </a:pPr>
            <a:r>
              <a:rPr lang="es-ES" sz="1800" b="0" dirty="0"/>
              <a:t>fortalecer el gobierno en línea</a:t>
            </a:r>
            <a:endParaRPr lang="es-CO" sz="1800" b="0" dirty="0"/>
          </a:p>
          <a:p>
            <a:pPr>
              <a:lnSpc>
                <a:spcPct val="150000"/>
              </a:lnSpc>
              <a:buFont typeface="Arial" pitchFamily="34" charset="0"/>
              <a:buChar char="•"/>
            </a:pPr>
            <a:endParaRPr lang="es-CO" sz="1800" b="0" dirty="0"/>
          </a:p>
        </p:txBody>
      </p:sp>
      <p:sp>
        <p:nvSpPr>
          <p:cNvPr id="5" name="1 Título"/>
          <p:cNvSpPr>
            <a:spLocks noGrp="1"/>
          </p:cNvSpPr>
          <p:nvPr>
            <p:ph type="title"/>
          </p:nvPr>
        </p:nvSpPr>
        <p:spPr>
          <a:xfrm>
            <a:off x="822960" y="365760"/>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890663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lvl="1" indent="0">
              <a:lnSpc>
                <a:spcPct val="150000"/>
              </a:lnSpc>
              <a:buNone/>
            </a:pPr>
            <a:r>
              <a:rPr lang="es-ES" sz="1800" dirty="0" smtClean="0"/>
              <a:t>6. Fortalecer </a:t>
            </a:r>
            <a:r>
              <a:rPr lang="es-ES" sz="1800" dirty="0"/>
              <a:t>la sinergia y la coordinación entorno al paciente entre los diferentes colaboradores.</a:t>
            </a:r>
            <a:endParaRPr lang="es-CO" sz="1800" dirty="0"/>
          </a:p>
          <a:p>
            <a:pPr>
              <a:lnSpc>
                <a:spcPct val="150000"/>
              </a:lnSpc>
            </a:pPr>
            <a:r>
              <a:rPr lang="es-ES" sz="1800" b="0" dirty="0"/>
              <a:t> </a:t>
            </a:r>
            <a:endParaRPr lang="es-CO" sz="1800" b="0" dirty="0"/>
          </a:p>
          <a:p>
            <a:pPr>
              <a:lnSpc>
                <a:spcPct val="150000"/>
              </a:lnSpc>
            </a:pPr>
            <a:r>
              <a:rPr lang="es-ES" sz="1800" b="0" dirty="0"/>
              <a:t>ESTRATEGIA</a:t>
            </a:r>
            <a:r>
              <a:rPr lang="es-ES" sz="1800" b="0" dirty="0" smtClean="0"/>
              <a:t>:</a:t>
            </a:r>
            <a:endParaRPr lang="es-CO" sz="1800" b="0" dirty="0"/>
          </a:p>
          <a:p>
            <a:pPr lvl="0">
              <a:lnSpc>
                <a:spcPct val="150000"/>
              </a:lnSpc>
              <a:buFont typeface="Arial" pitchFamily="34" charset="0"/>
              <a:buChar char="•"/>
            </a:pPr>
            <a:r>
              <a:rPr lang="es-ES" sz="1800" b="0" dirty="0"/>
              <a:t>Proceso de referencia y contrareferencia.</a:t>
            </a:r>
            <a:endParaRPr lang="es-CO" sz="1800" b="0" dirty="0"/>
          </a:p>
          <a:p>
            <a:pPr>
              <a:buFont typeface="Arial" pitchFamily="34" charset="0"/>
              <a:buChar char="•"/>
            </a:pPr>
            <a:endParaRPr lang="es-CO" dirty="0"/>
          </a:p>
        </p:txBody>
      </p:sp>
      <p:sp>
        <p:nvSpPr>
          <p:cNvPr id="5" name="1 Título"/>
          <p:cNvSpPr>
            <a:spLocks noGrp="1"/>
          </p:cNvSpPr>
          <p:nvPr>
            <p:ph type="title"/>
          </p:nvPr>
        </p:nvSpPr>
        <p:spPr>
          <a:xfrm>
            <a:off x="822960" y="365760"/>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418375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404664"/>
            <a:ext cx="7520940" cy="548640"/>
          </a:xfrm>
        </p:spPr>
        <p:txBody>
          <a:bodyPr/>
          <a:lstStyle/>
          <a:p>
            <a:pPr algn="ctr"/>
            <a:r>
              <a:rPr lang="es-CO" sz="36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POLITICAS INSTITUCIONALES</a:t>
            </a:r>
          </a:p>
        </p:txBody>
      </p:sp>
      <p:sp>
        <p:nvSpPr>
          <p:cNvPr id="3" name="2 Marcador de contenido"/>
          <p:cNvSpPr>
            <a:spLocks noGrp="1"/>
          </p:cNvSpPr>
          <p:nvPr>
            <p:ph idx="1"/>
          </p:nvPr>
        </p:nvSpPr>
        <p:spPr>
          <a:xfrm>
            <a:off x="611560" y="1124744"/>
            <a:ext cx="8064896" cy="4248472"/>
          </a:xfrm>
        </p:spPr>
        <p:txBody>
          <a:bodyPr>
            <a:normAutofit fontScale="85000" lnSpcReduction="20000"/>
          </a:bodyPr>
          <a:lstStyle/>
          <a:p>
            <a:pPr marL="0" lvl="1" indent="0" algn="ctr">
              <a:spcBef>
                <a:spcPct val="0"/>
              </a:spcBef>
              <a:buNone/>
            </a:pPr>
            <a:r>
              <a:rPr lang="es-ES"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POLÍTICA DE PRESTACIÓN DE SERVICIOS</a:t>
            </a:r>
            <a:endParaRPr lang="es-CO"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r>
              <a:rPr lang="es-ES" dirty="0"/>
              <a:t> </a:t>
            </a:r>
            <a:endParaRPr lang="es-CO" dirty="0"/>
          </a:p>
          <a:p>
            <a:pPr>
              <a:lnSpc>
                <a:spcPct val="160000"/>
              </a:lnSpc>
            </a:pPr>
            <a:r>
              <a:rPr lang="es-ES" dirty="0" smtClean="0"/>
              <a:t>       </a:t>
            </a:r>
            <a:r>
              <a:rPr lang="es-ES" sz="2100" b="0" dirty="0" smtClean="0"/>
              <a:t>La </a:t>
            </a:r>
            <a:r>
              <a:rPr lang="es-ES" sz="2100" b="0" dirty="0"/>
              <a:t>alta gerencia se compromete al desarrollo de la prestación de servicios de salud de mediana complejidad en la ESE Hospital San Vicente de Paul de Lorica, enfocado a toda la población que demanda de nuestros servicios; sin discriminación de raza, sexo, religión, creencias, costumbres y aseguramiento, con estándares de calidad orientados en criterios de mejoramiento continuo, humanización, atención segura, con un talento humano capacitado en las buenas prácticas clínicas, para la atención del paciente y su familia, enmarcados dentro de los componentes del sistema obligatorio de garantía de la calidad (SOGC).</a:t>
            </a:r>
            <a:endParaRPr lang="es-CO" sz="2100" b="0"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63667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563327"/>
            <a:ext cx="7948364" cy="4347821"/>
          </a:xfrm>
        </p:spPr>
        <p:txBody>
          <a:bodyPr>
            <a:normAutofit/>
          </a:bodyPr>
          <a:lstStyle/>
          <a:p>
            <a:pPr algn="ctr"/>
            <a:r>
              <a:rPr lang="es-ES" sz="24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POLÍTICA DE HUMANIZACION</a:t>
            </a:r>
          </a:p>
          <a:p>
            <a:pPr algn="ctr"/>
            <a:r>
              <a:rPr lang="es-ES" dirty="0"/>
              <a:t> </a:t>
            </a:r>
            <a:endParaRPr lang="es-CO" dirty="0"/>
          </a:p>
          <a:p>
            <a:pPr algn="just">
              <a:lnSpc>
                <a:spcPct val="150000"/>
              </a:lnSpc>
            </a:pPr>
            <a:r>
              <a:rPr lang="es-ES" sz="2000" b="0" dirty="0" smtClean="0">
                <a:latin typeface="Arial" pitchFamily="34" charset="0"/>
                <a:cs typeface="Arial" pitchFamily="34" charset="0"/>
              </a:rPr>
              <a:t>     </a:t>
            </a:r>
            <a:r>
              <a:rPr lang="es-ES" sz="1800" b="0" dirty="0"/>
              <a:t>El Hospital San Vicente de Paul de Lorica se compromete a prestar una atención basada en los principios y valores institucionales (lealtad, orgullo, respeto, inspiración, calidad y asertividad). Brindando un trato digno al usuario en todos los momentos de su atención, ofreciéndole privacidad, seguridad y una adecuada comunicación de su estado de salud en su estancia hospitalaria.</a:t>
            </a:r>
            <a:endParaRPr lang="es-CO" sz="1800" b="0" dirty="0"/>
          </a:p>
          <a:p>
            <a:pPr algn="just">
              <a:lnSpc>
                <a:spcPct val="150000"/>
              </a:lnSpc>
            </a:pPr>
            <a:endParaRPr lang="es-CO" sz="1800" b="0" dirty="0">
              <a:latin typeface="Arial" pitchFamily="34" charset="0"/>
              <a:cs typeface="Arial" pitchFamily="34" charset="0"/>
            </a:endParaRP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302334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548680"/>
            <a:ext cx="7920880" cy="4491837"/>
          </a:xfrm>
        </p:spPr>
        <p:txBody>
          <a:bodyPr>
            <a:normAutofit fontScale="92500" lnSpcReduction="10000"/>
          </a:bodyPr>
          <a:lstStyle/>
          <a:p>
            <a:pPr algn="ctr"/>
            <a:r>
              <a:rPr lang="es-ES"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a:t>
            </a:r>
            <a:r>
              <a:rPr lang="es-ES" sz="28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DE CALIDAD</a:t>
            </a:r>
          </a:p>
          <a:p>
            <a:pPr algn="ctr"/>
            <a:endParaRPr lang="es-CO"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lnSpc>
                <a:spcPct val="160000"/>
              </a:lnSpc>
            </a:pPr>
            <a:r>
              <a:rPr lang="es-ES" sz="2400" b="0" dirty="0"/>
              <a:t> </a:t>
            </a:r>
            <a:r>
              <a:rPr lang="es-ES" sz="2400" b="0" dirty="0" smtClean="0"/>
              <a:t>   </a:t>
            </a:r>
            <a:r>
              <a:rPr lang="es-ES" sz="2100" b="0" dirty="0" smtClean="0"/>
              <a:t>La </a:t>
            </a:r>
            <a:r>
              <a:rPr lang="es-ES" sz="2100" b="0" dirty="0"/>
              <a:t>ESE Hospital San Vicente de Paul está comprometida con la búsqueda constante de la satisfacción y superación de las necesidades y expectativas de nuestros usuarios y su familia a través de la accesibilidad, oportunidad, seguridad, pertinencia y continuidad en la prestación de los servicios de salud brindados por el Hospital de Lorica</a:t>
            </a:r>
            <a:r>
              <a:rPr lang="es-ES" sz="2400" b="0" dirty="0"/>
              <a:t>.</a:t>
            </a:r>
            <a:endParaRPr lang="es-CO" sz="2400" i="1" dirty="0"/>
          </a:p>
          <a:p>
            <a:pPr algn="just"/>
            <a:endParaRPr lang="es-CO" sz="2000" b="0" dirty="0">
              <a:latin typeface="Arial" pitchFamily="34" charset="0"/>
              <a:cs typeface="Arial" pitchFamily="34" charset="0"/>
            </a:endParaRPr>
          </a:p>
          <a:p>
            <a:endParaRPr lang="es-CO" sz="2000" b="0" dirty="0">
              <a:latin typeface="Arial" pitchFamily="34" charset="0"/>
              <a:cs typeface="Arial" pitchFamily="34" charset="0"/>
            </a:endParaRPr>
          </a:p>
          <a:p>
            <a:r>
              <a:rPr lang="es-ES" dirty="0"/>
              <a:t> </a:t>
            </a:r>
            <a:endParaRPr lang="es-CO" dirty="0"/>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4288579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332656"/>
            <a:ext cx="7848872" cy="5040560"/>
          </a:xfrm>
        </p:spPr>
        <p:txBody>
          <a:bodyPr>
            <a:normAutofit fontScale="77500" lnSpcReduction="20000"/>
          </a:bodyPr>
          <a:lstStyle/>
          <a:p>
            <a:pPr algn="ctr"/>
            <a:r>
              <a:rPr lang="es-ES"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a:t>
            </a:r>
            <a:r>
              <a:rPr lang="es-ES" sz="28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DE TALENTO HUMANO</a:t>
            </a:r>
          </a:p>
          <a:p>
            <a:pPr algn="ctr"/>
            <a:endParaRPr lang="es-CO"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lnSpc>
                <a:spcPct val="160000"/>
              </a:lnSpc>
            </a:pPr>
            <a:r>
              <a:rPr lang="es-ES" sz="2000" b="0" dirty="0" smtClean="0">
                <a:latin typeface="Arial" pitchFamily="34" charset="0"/>
                <a:cs typeface="Arial" pitchFamily="34" charset="0"/>
              </a:rPr>
              <a:t>  </a:t>
            </a:r>
            <a:r>
              <a:rPr lang="es-ES" sz="2100" b="0" dirty="0" smtClean="0">
                <a:latin typeface="Arial" pitchFamily="34" charset="0"/>
                <a:cs typeface="Arial" pitchFamily="34" charset="0"/>
              </a:rPr>
              <a:t>   </a:t>
            </a:r>
            <a:r>
              <a:rPr lang="es-ES" sz="2100" b="0" dirty="0"/>
              <a:t>La ESE HOSPITAL SAN VICENTE DE PAUL DE LORICA se compromete a implementar el Proceso De Planeación Del Talento Humano; con el fin de fortalecer las competencias, y dirigir al personal al logro de altos estándares de desempeño en la labor que desarrolla en la institución, como respuesta a las necesidades de los usuarios y su familia, a través de los planes institucionales (Planeación del Talento Humano, Plan Bienestar Social e Incentivos, Preparación para el retiro, Plan de Capacitaciones, evaluación de la aplicación del direccionamiento estratégico en el desempeño del colaborador, Plan de Inducción y Reinducción, Evaluación del Desempeño, Medición e intervención de Clima Laboral, convenios interinstitucionales); fundamentado en el marco legal aplicable.</a:t>
            </a:r>
            <a:endParaRPr lang="es-CO" sz="2100" b="0" dirty="0"/>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15326977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620688"/>
            <a:ext cx="7520940" cy="4059789"/>
          </a:xfrm>
        </p:spPr>
        <p:txBody>
          <a:bodyPr>
            <a:normAutofit/>
          </a:bodyPr>
          <a:lstStyle/>
          <a:p>
            <a:pPr algn="ctr"/>
            <a:r>
              <a:rPr lang="es-ES"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POLÍTICA DE SEGURIDAD DEL PACIENTE</a:t>
            </a:r>
          </a:p>
          <a:p>
            <a:endParaRPr lang="es-CO" sz="1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nSpc>
                <a:spcPct val="150000"/>
              </a:lnSpc>
            </a:pPr>
            <a:r>
              <a:rPr lang="es-ES" sz="1800" b="0" dirty="0" smtClean="0"/>
              <a:t>      La </a:t>
            </a:r>
            <a:r>
              <a:rPr lang="es-ES" sz="1800" b="0" dirty="0"/>
              <a:t>E.S.E. Hospital San Vicente de Paúl de Lorica se compromete a fomentar una cultura de Seguridad del Paciente que permita minimizar la probabilidad de ocurrencia de un incidente o un evento adverso, adecuando las condiciones para un ambiente seguro; propiciando el compromiso del personal al reporte para el registro y gestión de eventos adversos, gestionado por el comité de seguridad del paciente y liderado por el Referente.</a:t>
            </a:r>
            <a:endParaRPr lang="es-CO" sz="1800" i="1" dirty="0"/>
          </a:p>
          <a:p>
            <a:pPr algn="just">
              <a:lnSpc>
                <a:spcPct val="150000"/>
              </a:lnSpc>
            </a:pPr>
            <a:endParaRPr lang="es-CO" sz="1800" b="0" dirty="0">
              <a:latin typeface="Arial" pitchFamily="34" charset="0"/>
              <a:cs typeface="Arial" pitchFamily="34" charset="0"/>
            </a:endParaRPr>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21172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CO" dirty="0" smtClean="0">
                <a:solidFill>
                  <a:schemeClr val="accent2"/>
                </a:solidFill>
                <a:latin typeface="Arial Black" pitchFamily="34" charset="0"/>
              </a:rPr>
              <a:t/>
            </a:r>
            <a:br>
              <a:rPr lang="es-CO" dirty="0" smtClean="0">
                <a:solidFill>
                  <a:schemeClr val="accent2"/>
                </a:solidFill>
                <a:latin typeface="Arial Black" pitchFamily="34" charset="0"/>
              </a:rPr>
            </a:br>
            <a:r>
              <a:rPr lang="es-CO" dirty="0">
                <a:solidFill>
                  <a:schemeClr val="accent2"/>
                </a:solidFill>
                <a:latin typeface="Arial Black" pitchFamily="34" charset="0"/>
              </a:rPr>
              <a:t/>
            </a:r>
            <a:br>
              <a:rPr lang="es-CO" dirty="0">
                <a:solidFill>
                  <a:schemeClr val="accent2"/>
                </a:solidFill>
                <a:latin typeface="Arial Black" pitchFamily="34" charset="0"/>
              </a:rPr>
            </a:br>
            <a:endParaRPr lang="es-CO" dirty="0">
              <a:solidFill>
                <a:srgbClr val="0070C0"/>
              </a:solidFill>
              <a:latin typeface="Arial Black" pitchFamily="34" charset="0"/>
            </a:endParaRPr>
          </a:p>
        </p:txBody>
      </p:sp>
      <p:sp>
        <p:nvSpPr>
          <p:cNvPr id="5" name="4 Subtítulo"/>
          <p:cNvSpPr>
            <a:spLocks noGrp="1"/>
          </p:cNvSpPr>
          <p:nvPr>
            <p:ph type="subTitle" idx="1"/>
          </p:nvPr>
        </p:nvSpPr>
        <p:spPr>
          <a:xfrm rot="19140000">
            <a:off x="56234" y="2004978"/>
            <a:ext cx="7167893" cy="1426083"/>
          </a:xfrm>
        </p:spPr>
        <p:txBody>
          <a:bodyPr>
            <a:normAutofit fontScale="92500" lnSpcReduction="20000"/>
          </a:bodyPr>
          <a:lstStyle/>
          <a:p>
            <a:pPr algn="ctr"/>
            <a:r>
              <a:rPr lang="es-CO" sz="5800" b="1" dirty="0" smtClean="0"/>
              <a:t>DIRECCIONAMIENTO ESTRATEGICO</a:t>
            </a:r>
          </a:p>
          <a:p>
            <a:endParaRPr lang="es-CO" sz="5800" b="1" dirty="0" smtClean="0"/>
          </a:p>
          <a:p>
            <a:endParaRPr lang="es-CO" dirty="0"/>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
        <p:nvSpPr>
          <p:cNvPr id="4" name="3 CuadroTexto"/>
          <p:cNvSpPr txBox="1"/>
          <p:nvPr/>
        </p:nvSpPr>
        <p:spPr>
          <a:xfrm>
            <a:off x="3923928" y="4077072"/>
            <a:ext cx="5040560" cy="1015663"/>
          </a:xfrm>
          <a:prstGeom prst="rect">
            <a:avLst/>
          </a:prstGeom>
          <a:noFill/>
        </p:spPr>
        <p:txBody>
          <a:bodyPr wrap="square" rtlCol="0">
            <a:spAutoFit/>
          </a:bodyPr>
          <a:lstStyle/>
          <a:p>
            <a:r>
              <a:rPr lang="es-CO" sz="3200" b="1" dirty="0" smtClean="0"/>
              <a:t>Yuri Paola Doria Llorente</a:t>
            </a:r>
          </a:p>
          <a:p>
            <a:r>
              <a:rPr lang="es-CO" sz="2800" dirty="0" smtClean="0"/>
              <a:t>Planeación Institucional</a:t>
            </a:r>
            <a:endParaRPr lang="es-CO" sz="2800" dirty="0"/>
          </a:p>
        </p:txBody>
      </p:sp>
    </p:spTree>
    <p:extLst>
      <p:ext uri="{BB962C8B-B14F-4D97-AF65-F5344CB8AC3E}">
        <p14:creationId xmlns:p14="http://schemas.microsoft.com/office/powerpoint/2010/main" val="37727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332656"/>
            <a:ext cx="7808972" cy="5514596"/>
          </a:xfrm>
        </p:spPr>
        <p:txBody>
          <a:bodyPr>
            <a:normAutofit fontScale="32500" lnSpcReduction="20000"/>
          </a:bodyPr>
          <a:lstStyle/>
          <a:p>
            <a:pPr marL="0" lvl="1" indent="0" algn="ctr">
              <a:buNone/>
            </a:pPr>
            <a:r>
              <a:rPr lang="es-ES" sz="86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 ADMINISTRACIÓN DE RIESGO</a:t>
            </a:r>
            <a:endParaRPr lang="es-CO" sz="86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endParaRPr lang="es-ES" dirty="0" smtClean="0"/>
          </a:p>
          <a:p>
            <a:endParaRPr lang="es-ES" dirty="0"/>
          </a:p>
          <a:p>
            <a:pPr>
              <a:lnSpc>
                <a:spcPct val="170000"/>
              </a:lnSpc>
            </a:pPr>
            <a:r>
              <a:rPr lang="es-ES" sz="2400" dirty="0" smtClean="0"/>
              <a:t>        </a:t>
            </a:r>
            <a:r>
              <a:rPr lang="es-ES" sz="2400" dirty="0" smtClean="0"/>
              <a:t>    </a:t>
            </a:r>
            <a:r>
              <a:rPr lang="es-ES" sz="3300" b="0" dirty="0" smtClean="0"/>
              <a:t>El </a:t>
            </a:r>
            <a:r>
              <a:rPr lang="es-ES" sz="3300" b="0" dirty="0"/>
              <a:t>Hospital San Vicente de Paul de Lorica Empresa Social del Estado consciente de la existencia </a:t>
            </a:r>
            <a:r>
              <a:rPr lang="es-ES" sz="3300" b="0" dirty="0" smtClean="0"/>
              <a:t>de situaciones </a:t>
            </a:r>
            <a:r>
              <a:rPr lang="es-ES" sz="3300" b="0" dirty="0"/>
              <a:t>de riesgo que afectan el cumplimiento de los objetivos de la entidad, se compromete a realizar la gestión de los riesgos de acuerdo con la metodología definida por la E.S.E, priorizando aquellos que impiden el cumplimiento de la misión y objetivos estratégicos de la entidad, por medio de:</a:t>
            </a:r>
            <a:endParaRPr lang="es-CO" sz="3300" b="0" dirty="0"/>
          </a:p>
          <a:p>
            <a:pPr>
              <a:lnSpc>
                <a:spcPct val="170000"/>
              </a:lnSpc>
            </a:pPr>
            <a:r>
              <a:rPr lang="es-ES" sz="3300" b="0" dirty="0"/>
              <a:t> 1. La identificación, análisis, actualización y evaluación de los riesgo por proceso e institucionales. </a:t>
            </a:r>
            <a:endParaRPr lang="es-CO" sz="3300" b="0" dirty="0"/>
          </a:p>
          <a:p>
            <a:pPr>
              <a:lnSpc>
                <a:spcPct val="170000"/>
              </a:lnSpc>
            </a:pPr>
            <a:r>
              <a:rPr lang="es-ES" sz="3300" b="0" dirty="0"/>
              <a:t>2. La definición e implementación de controles y acciones orientadas a evitar, mitigar, compartir o transferir los riesgos identificados y priorizados en cada uno de los procesos, con el fin de asegurar el cumplimiento de sus objetivos.</a:t>
            </a:r>
            <a:endParaRPr lang="es-CO" sz="3300" b="0" dirty="0"/>
          </a:p>
          <a:p>
            <a:pPr>
              <a:lnSpc>
                <a:spcPct val="170000"/>
              </a:lnSpc>
            </a:pPr>
            <a:r>
              <a:rPr lang="es-ES" sz="3300" b="0" dirty="0"/>
              <a:t>3. El seguimiento a las acciones de mitigación definidas para los riesgos priorizados en cada uno de los procesos. </a:t>
            </a:r>
            <a:endParaRPr lang="es-CO" sz="3300" b="0" dirty="0"/>
          </a:p>
          <a:p>
            <a:pPr>
              <a:lnSpc>
                <a:spcPct val="170000"/>
              </a:lnSpc>
            </a:pPr>
            <a:r>
              <a:rPr lang="es-ES" sz="3300" b="0" dirty="0"/>
              <a:t>4. La gestión de los riesgos como estrategia de lucha contra la corrupción, con el fin de resguardar los recursos de la entidad. </a:t>
            </a:r>
            <a:endParaRPr lang="es-CO" sz="3300" b="0" dirty="0"/>
          </a:p>
          <a:p>
            <a:pPr>
              <a:lnSpc>
                <a:spcPct val="170000"/>
              </a:lnSpc>
            </a:pPr>
            <a:r>
              <a:rPr lang="es-ES" sz="3300" b="0" dirty="0"/>
              <a:t>5. La revisión periódica del mapa de riesgos para evaluar la efectividad de las acciones de mitigación e identificación de nuevos riesgos. </a:t>
            </a:r>
            <a:endParaRPr lang="es-CO" sz="3300" b="0" dirty="0"/>
          </a:p>
          <a:p>
            <a:pPr>
              <a:lnSpc>
                <a:spcPct val="170000"/>
              </a:lnSpc>
            </a:pPr>
            <a:r>
              <a:rPr lang="es-ES" sz="3300" b="0" dirty="0"/>
              <a:t>6. La fomentación de la cultura del autocontrol en los colaboradores de la entidad orientada a la gestión del riesgo. La presente política se establece dentro del marco normativo, legal y del Sistema Integrado de Gestión y se encuentra alineada con los objetivos institucionales.</a:t>
            </a:r>
            <a:endParaRPr lang="es-CO" sz="3300" b="0" i="1"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4263281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04664"/>
            <a:ext cx="8496944" cy="5040560"/>
          </a:xfrm>
        </p:spPr>
        <p:txBody>
          <a:bodyPr>
            <a:normAutofit/>
          </a:bodyPr>
          <a:lstStyle/>
          <a:p>
            <a:pPr marL="0" lvl="1" indent="0" algn="ctr">
              <a:buNone/>
            </a:pPr>
            <a:r>
              <a:rPr lang="es-ES" sz="28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 ADMINISTRACION DE RIESGO ANTICORRUPCION </a:t>
            </a:r>
            <a:endParaRPr lang="es-CO" sz="28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ctr"/>
            <a:endParaRPr lang="es-CO" sz="28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r>
              <a:rPr lang="es-ES" sz="1800" b="0" dirty="0" smtClean="0"/>
              <a:t>      </a:t>
            </a:r>
            <a:r>
              <a:rPr lang="es-ES" sz="1800" b="0" dirty="0"/>
              <a:t>La </a:t>
            </a:r>
            <a:r>
              <a:rPr lang="es-ES" sz="1800" b="0" dirty="0"/>
              <a:t>ESE HOSPITAL SAN VICENTE DE PAUL tiene como política el monitoreo periódico de los riesgos de corrupción que impidan o interfieran en el logro de los objetivos institucionales, con el fin de garantizar la eficacia de las acciones planteadas. Dentro del mapa institucional y de política de administración del riesgo.</a:t>
            </a:r>
            <a:endParaRPr lang="es-CO" sz="1800" b="0" dirty="0"/>
          </a:p>
          <a:p>
            <a:pPr algn="just"/>
            <a:endParaRPr lang="es-CO" sz="1800" b="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044212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548680"/>
            <a:ext cx="7520940" cy="4131797"/>
          </a:xfrm>
        </p:spPr>
        <p:txBody>
          <a:bodyPr/>
          <a:lstStyle/>
          <a:p>
            <a:pPr algn="ctr"/>
            <a:r>
              <a:rPr lang="es-ES_tradnl" sz="32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 SEGURIDAD INFORMATICA</a:t>
            </a:r>
            <a:endParaRPr lang="es-ES_tradnl" sz="32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r>
              <a:rPr lang="es-ES_tradnl" sz="2000" b="0" dirty="0" smtClean="0">
                <a:latin typeface="Arial" pitchFamily="34" charset="0"/>
                <a:cs typeface="Arial" pitchFamily="34" charset="0"/>
              </a:rPr>
              <a:t>     </a:t>
            </a:r>
            <a:endParaRPr lang="es-ES_tradnl" sz="2000" b="0" dirty="0" smtClean="0">
              <a:latin typeface="Arial" pitchFamily="34" charset="0"/>
              <a:cs typeface="Arial" pitchFamily="34" charset="0"/>
            </a:endParaRPr>
          </a:p>
          <a:p>
            <a:pPr algn="just"/>
            <a:endParaRPr lang="es-ES_tradnl" sz="2000" b="0" dirty="0" smtClean="0">
              <a:latin typeface="Arial" pitchFamily="34" charset="0"/>
              <a:cs typeface="Arial" pitchFamily="34" charset="0"/>
            </a:endParaRPr>
          </a:p>
          <a:p>
            <a:pPr algn="just"/>
            <a:r>
              <a:rPr lang="es-ES_tradnl" sz="2000" b="0" dirty="0">
                <a:latin typeface="Arial" pitchFamily="34" charset="0"/>
                <a:cs typeface="Arial" pitchFamily="34" charset="0"/>
              </a:rPr>
              <a:t> </a:t>
            </a:r>
            <a:r>
              <a:rPr lang="es-ES_tradnl" sz="2000" b="0" dirty="0" smtClean="0">
                <a:latin typeface="Arial" pitchFamily="34" charset="0"/>
                <a:cs typeface="Arial" pitchFamily="34" charset="0"/>
              </a:rPr>
              <a:t>    </a:t>
            </a:r>
            <a:r>
              <a:rPr lang="es-ES" sz="1800" b="0" dirty="0"/>
              <a:t>La ESE Hospital San Vicente de Paul de Lorica – Córdoba, se compromete a establecer la política y proceso de seguridad informática que tiene como objetivo garantizar la disponibilidad, integridad, confidencialidad y buen uso de la información que reside en la entidad.</a:t>
            </a:r>
            <a:endParaRPr lang="es-CO" sz="1800" b="0" dirty="0"/>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8375994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476672"/>
            <a:ext cx="7520940" cy="4203805"/>
          </a:xfrm>
        </p:spPr>
        <p:txBody>
          <a:bodyPr>
            <a:normAutofit/>
          </a:bodyPr>
          <a:lstStyle/>
          <a:p>
            <a:pPr algn="ctr"/>
            <a:r>
              <a:rPr lang="es-CO"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POLÍTICA </a:t>
            </a:r>
            <a:r>
              <a:rPr lang="es-CO" sz="2800"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DE GESTION AMBIENTAL</a:t>
            </a:r>
            <a:endParaRPr lang="es-CO" dirty="0"/>
          </a:p>
          <a:p>
            <a:endParaRPr lang="es-CO" dirty="0" smtClean="0"/>
          </a:p>
          <a:p>
            <a:endParaRPr lang="es-CO" dirty="0"/>
          </a:p>
          <a:p>
            <a:pPr algn="just">
              <a:lnSpc>
                <a:spcPct val="150000"/>
              </a:lnSpc>
            </a:pPr>
            <a:r>
              <a:rPr lang="es-CO" sz="2400" b="0" dirty="0" smtClean="0"/>
              <a:t>    </a:t>
            </a:r>
            <a:r>
              <a:rPr lang="es-ES" sz="1800" b="0" dirty="0" smtClean="0"/>
              <a:t>La </a:t>
            </a:r>
            <a:r>
              <a:rPr lang="es-ES" sz="1800" b="0" dirty="0"/>
              <a:t>E.S.E. </a:t>
            </a:r>
            <a:r>
              <a:rPr lang="es-ES" sz="1800" b="0" dirty="0"/>
              <a:t>Hospital san Vicente de paúl de lorica se compromete a realizar una gestión integral de los residuos peligrosos y no peligrosos que se generan de manera rutinaria en la institución, esto con la finalidad de contribuir al mantenimiento de un ambiente sano y saludable para nuestros colaboradores, usuarios, visitantes y comunidad en general.</a:t>
            </a:r>
            <a:endParaRPr lang="es-CO" sz="1800" b="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14944559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476672"/>
            <a:ext cx="7520940" cy="4131797"/>
          </a:xfrm>
        </p:spPr>
        <p:txBody>
          <a:bodyPr>
            <a:normAutofit/>
          </a:bodyPr>
          <a:lstStyle/>
          <a:p>
            <a:pPr marL="0" lvl="1" indent="0" algn="ctr">
              <a:buNone/>
            </a:pPr>
            <a:r>
              <a:rPr lang="es-ES" sz="2800" b="1"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 POLITICA </a:t>
            </a:r>
            <a:r>
              <a:rPr lang="es-ES" sz="28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DE TECNOLOGIA E INFRAESTRUCTURA</a:t>
            </a:r>
            <a:endParaRPr lang="es-CO" sz="28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r>
              <a:rPr lang="es-ES"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 </a:t>
            </a:r>
            <a:endParaRPr lang="es-CO" sz="28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lnSpc>
                <a:spcPct val="150000"/>
              </a:lnSpc>
            </a:pPr>
            <a:r>
              <a:rPr lang="es-ES" sz="1800" b="0" dirty="0" smtClean="0"/>
              <a:t>      La </a:t>
            </a:r>
            <a:r>
              <a:rPr lang="es-ES" sz="1800" b="0" dirty="0"/>
              <a:t>E.S.E. HOSPITAL SAN VICENTE DE PAUL DE LORICA, se compromete a fortalecer la protección de la Salud y la Seguridad de los pacientes, operadores y todas aquellas personas que se vean implicadas de forma directa e indirectamente en la utilización y renovación de la Tecnología e infraestructura Hospitalaria.</a:t>
            </a:r>
            <a:endParaRPr lang="es-CO" sz="1800" i="1" dirty="0"/>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7931334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476672"/>
            <a:ext cx="8424936" cy="4824536"/>
          </a:xfrm>
        </p:spPr>
        <p:txBody>
          <a:bodyPr>
            <a:normAutofit/>
          </a:bodyPr>
          <a:lstStyle/>
          <a:p>
            <a:pPr marL="0" lvl="1" indent="0" algn="ctr">
              <a:buNone/>
            </a:pPr>
            <a:r>
              <a:rPr lang="es-ES" sz="3200" b="1"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 IAMI </a:t>
            </a:r>
            <a:endParaRPr lang="es-ES" sz="3200" b="1" i="1" cap="all"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marL="0" lvl="1" indent="0" algn="ctr">
              <a:buNone/>
            </a:pPr>
            <a:endParaRPr lang="es-CO" sz="3600" i="1"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a:p>
            <a:pPr algn="just">
              <a:lnSpc>
                <a:spcPct val="150000"/>
              </a:lnSpc>
            </a:pPr>
            <a:r>
              <a:rPr lang="es-ES" sz="1800" b="0" dirty="0" smtClean="0"/>
              <a:t>      Hospital </a:t>
            </a:r>
            <a:r>
              <a:rPr lang="es-ES" sz="1800" b="0" dirty="0"/>
              <a:t>amigo de la mujer y la infancia para la cual considera necesario la aplicación de los 10 pasos de la lactancia feliz. </a:t>
            </a:r>
            <a:endParaRPr lang="es-CO" sz="4000" i="1" dirty="0"/>
          </a:p>
          <a:p>
            <a:pPr algn="just"/>
            <a:endParaRPr lang="es-CO" b="0" dirty="0">
              <a:latin typeface="Arial" pitchFamily="34" charset="0"/>
              <a:cs typeface="Arial" pitchFamily="34" charset="0"/>
            </a:endParaRP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2767770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692696"/>
            <a:ext cx="7520940" cy="548640"/>
          </a:xfrm>
        </p:spPr>
        <p:txBody>
          <a:bodyPr/>
          <a:lstStyle/>
          <a:p>
            <a:pPr algn="ctr"/>
            <a:r>
              <a:rPr lang="es-ES"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POLITICA DE </a:t>
            </a:r>
            <a:r>
              <a:rPr lang="es-ES"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 REUSO</a:t>
            </a:r>
            <a:r>
              <a:rPr lang="es-CO" dirty="0"/>
              <a:t/>
            </a:r>
            <a:br>
              <a:rPr lang="es-CO" dirty="0"/>
            </a:br>
            <a:endParaRPr lang="es-CO"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Marcador de contenido"/>
          <p:cNvSpPr>
            <a:spLocks noGrp="1"/>
          </p:cNvSpPr>
          <p:nvPr>
            <p:ph idx="1"/>
          </p:nvPr>
        </p:nvSpPr>
        <p:spPr>
          <a:xfrm>
            <a:off x="827584" y="1628800"/>
            <a:ext cx="7520940" cy="3528392"/>
          </a:xfrm>
        </p:spPr>
        <p:txBody>
          <a:bodyPr>
            <a:normAutofit fontScale="85000" lnSpcReduction="10000"/>
          </a:bodyPr>
          <a:lstStyle/>
          <a:p>
            <a:pPr algn="just"/>
            <a:r>
              <a:rPr lang="es-ES" sz="2400" b="0" dirty="0" smtClean="0"/>
              <a:t>      La </a:t>
            </a:r>
            <a:r>
              <a:rPr lang="es-ES" sz="2400" b="0" dirty="0"/>
              <a:t>ESE Hospital San Vicente de Paul garantiza que no se reúsan dispositivos médicos que por disposición del fabricante se determinen como de "un solo uso" durante la atención en salud de nuestros usuarios.</a:t>
            </a:r>
            <a:endParaRPr lang="es-CO" sz="2400" i="1" dirty="0"/>
          </a:p>
          <a:p>
            <a:pPr algn="just"/>
            <a:r>
              <a:rPr lang="es-ES" sz="2400" b="0" dirty="0" smtClean="0"/>
              <a:t>      En </a:t>
            </a:r>
            <a:r>
              <a:rPr lang="es-ES" sz="2400" b="0" dirty="0"/>
              <a:t>la ESE Hospital San Vicente de Paul solo se reusarán aquellos dispositivos cuya recomendación del fabricante, definan y ejecuten procedimientos basados en evidencia científica que demuestren que el reprocesamiento del dispositivo no implica reducción de la eficacia y desempeño para la cual se utiliza el dispositivo médico, ni riesgo de infecciones o complicaciones por los procedimientos para el usuario, con seguimiento a través de los comités institucionales.</a:t>
            </a:r>
            <a:endParaRPr lang="es-CO" sz="2400" i="1" dirty="0"/>
          </a:p>
          <a:p>
            <a:pPr algn="just"/>
            <a:endParaRPr lang="es-CO" sz="2400" b="0" dirty="0">
              <a:latin typeface="Arial" pitchFamily="34" charset="0"/>
              <a:cs typeface="Arial" pitchFamily="34" charset="0"/>
            </a:endParaRPr>
          </a:p>
          <a:p>
            <a:endParaRPr lang="es-CO"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5084318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ctr" rtl="0">
              <a:spcBef>
                <a:spcPct val="0"/>
              </a:spcBef>
            </a:pPr>
            <a:r>
              <a:rPr lang="es-ES" sz="2800" b="1" i="1" kern="1200"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DEL SILENCIO</a:t>
            </a:r>
            <a:r>
              <a:rPr lang="es-CO" sz="1600" dirty="0"/>
              <a:t/>
            </a:r>
            <a:br>
              <a:rPr lang="es-CO" sz="1600" dirty="0"/>
            </a:br>
            <a:endParaRPr lang="es-CO" dirty="0"/>
          </a:p>
        </p:txBody>
      </p:sp>
      <p:sp>
        <p:nvSpPr>
          <p:cNvPr id="3" name="2 Marcador de contenido"/>
          <p:cNvSpPr>
            <a:spLocks noGrp="1"/>
          </p:cNvSpPr>
          <p:nvPr>
            <p:ph idx="1"/>
          </p:nvPr>
        </p:nvSpPr>
        <p:spPr/>
        <p:txBody>
          <a:bodyPr/>
          <a:lstStyle/>
          <a:p>
            <a:pPr algn="just">
              <a:lnSpc>
                <a:spcPct val="150000"/>
              </a:lnSpc>
            </a:pPr>
            <a:r>
              <a:rPr lang="es-ES" dirty="0" smtClean="0"/>
              <a:t>       </a:t>
            </a:r>
            <a:r>
              <a:rPr lang="es-ES" sz="1800" b="0" dirty="0" smtClean="0"/>
              <a:t>Es </a:t>
            </a:r>
            <a:r>
              <a:rPr lang="es-ES" sz="1800" b="0" dirty="0"/>
              <a:t>política de la ESE HOSPITAL SAN VICENTE DE PAUL, empresa social del estado, prestadora de servicios de salud de segundo nivel de complejidad, comprometerse a velar por el bienestar de los pacientes, familiares, visitantes y personal misional de nuestra institución, desarrollando una cultura del silencio en las diferentes áreas misionales y administrativas, que favorezcan la adecuada atención y recuperación de los pacientes y crear un ambiente de servicios con alta eficacia y calidad en el cumplimento de los objetivos institucionales.</a:t>
            </a:r>
            <a:endParaRPr lang="es-CO" sz="1800" b="0" dirty="0"/>
          </a:p>
          <a:p>
            <a:pPr algn="just">
              <a:lnSpc>
                <a:spcPct val="150000"/>
              </a:lnSpc>
            </a:pPr>
            <a:endParaRPr lang="es-CO" sz="1800" b="0" dirty="0">
              <a:solidFill>
                <a:srgbClr val="FF0000"/>
              </a:solidFill>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010705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332656"/>
            <a:ext cx="7520940" cy="548640"/>
          </a:xfrm>
        </p:spPr>
        <p:txBody>
          <a:bodyPr/>
          <a:lstStyle/>
          <a:p>
            <a:pPr algn="ctr"/>
            <a:r>
              <a:rPr lang="es-ES"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POLITICA DEL </a:t>
            </a:r>
            <a:r>
              <a:rPr lang="es-ES"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 FUMADOR</a:t>
            </a:r>
            <a:endParaRPr lang="es-CO" dirty="0"/>
          </a:p>
        </p:txBody>
      </p:sp>
      <p:sp>
        <p:nvSpPr>
          <p:cNvPr id="3" name="2 Marcador de contenido"/>
          <p:cNvSpPr>
            <a:spLocks noGrp="1"/>
          </p:cNvSpPr>
          <p:nvPr>
            <p:ph idx="1"/>
          </p:nvPr>
        </p:nvSpPr>
        <p:spPr>
          <a:xfrm>
            <a:off x="827584" y="1556792"/>
            <a:ext cx="7520940" cy="3579849"/>
          </a:xfrm>
        </p:spPr>
        <p:txBody>
          <a:bodyPr/>
          <a:lstStyle/>
          <a:p>
            <a:pPr algn="just">
              <a:lnSpc>
                <a:spcPct val="150000"/>
              </a:lnSpc>
            </a:pPr>
            <a:r>
              <a:rPr lang="es-ES" dirty="0" smtClean="0"/>
              <a:t>       </a:t>
            </a:r>
            <a:r>
              <a:rPr lang="es-ES" sz="1800" b="0" dirty="0" smtClean="0"/>
              <a:t>La </a:t>
            </a:r>
            <a:r>
              <a:rPr lang="es-ES" sz="1800" b="0" dirty="0"/>
              <a:t>E.S.E.HOSPITAL SAN VICENTE DE PAUL, proporcionara un ambiente libre de humo de tabaco para sus pacientes, visitas y trabajadores. Prohibiendo así el uso de cualquier clase de tabaco dentro de las instalaciones del hospital, edificios u oficinas adyacentes a la E.S.E HOSPITAL SAN VICENTE DE PAUL, incluyendo entradas, banquetas, pasillos y patios interno de la institución, apegándonos así al ARTICULO 19 DE LA LEY 1335 DEL 2009.</a:t>
            </a:r>
            <a:endParaRPr lang="es-CO" sz="1800" b="0" dirty="0"/>
          </a:p>
          <a:p>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744583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POLITICA </a:t>
            </a:r>
            <a:r>
              <a:rPr lang="es-ES"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EN SEGURIDAD Y SALUD EN EL TRABAJO</a:t>
            </a:r>
            <a:endParaRPr lang="es-CO" dirty="0"/>
          </a:p>
        </p:txBody>
      </p:sp>
      <p:sp>
        <p:nvSpPr>
          <p:cNvPr id="3" name="2 Marcador de contenido"/>
          <p:cNvSpPr>
            <a:spLocks noGrp="1"/>
          </p:cNvSpPr>
          <p:nvPr>
            <p:ph idx="1"/>
          </p:nvPr>
        </p:nvSpPr>
        <p:spPr>
          <a:xfrm>
            <a:off x="683568" y="1340768"/>
            <a:ext cx="7920879" cy="3375890"/>
          </a:xfrm>
        </p:spPr>
        <p:txBody>
          <a:bodyPr>
            <a:noAutofit/>
          </a:bodyPr>
          <a:lstStyle/>
          <a:p>
            <a:pPr algn="just">
              <a:lnSpc>
                <a:spcPct val="170000"/>
              </a:lnSpc>
            </a:pPr>
            <a:r>
              <a:rPr lang="es-ES" sz="1000" b="0" dirty="0" smtClean="0"/>
              <a:t>           </a:t>
            </a:r>
            <a:r>
              <a:rPr lang="es-ES" b="0" dirty="0" smtClean="0"/>
              <a:t>Es </a:t>
            </a:r>
            <a:r>
              <a:rPr lang="es-ES" b="0" dirty="0"/>
              <a:t>política de la ESE HOSPITAL SAN VICENTE DE PAUL, empresa social del estado, prestadora de servicios de salud de segundo nivel de complejidad, </a:t>
            </a:r>
            <a:r>
              <a:rPr lang="es-MX" b="0" dirty="0"/>
              <a:t>comprometerse al más alto nivel de la organización con la  implementación y mejoramiento continuo a través del Sistema de Gestión de Seguridad y Salud en el Trabajo teniendo en cuenta el decreto 1072 de 2015, las disposiciones  de la  1503  de 2011 y su decreto reglamentario 2851 de 2013, el cual va encaminado a   promover los mecanismos, acciones, estrategias e </a:t>
            </a:r>
            <a:r>
              <a:rPr lang="es-ES" b="0" dirty="0"/>
              <a:t> implementar las prácticas de prevención y reducción de los riesgos viales,</a:t>
            </a:r>
            <a:r>
              <a:rPr lang="es-MX" b="0" dirty="0"/>
              <a:t>  y así  mantener el bienestar físico, mental y social de los trabajadores y demás partes interesadas, ofreciendo lugares de trabajo seguros y adecuados</a:t>
            </a:r>
            <a:r>
              <a:rPr lang="es-MX" b="0" dirty="0" smtClean="0"/>
              <a:t>.</a:t>
            </a:r>
            <a:endParaRPr lang="es-CO" b="0"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8932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sz="4800" dirty="0" smtClean="0"/>
              <a:t>Quienes somos?</a:t>
            </a:r>
            <a:endParaRPr lang="es-CO" sz="4800" dirty="0"/>
          </a:p>
        </p:txBody>
      </p:sp>
      <p:sp>
        <p:nvSpPr>
          <p:cNvPr id="4" name="3 Marcador de pie de página"/>
          <p:cNvSpPr>
            <a:spLocks noGrp="1"/>
          </p:cNvSpPr>
          <p:nvPr>
            <p:ph type="ftr" sz="quarter" idx="11"/>
          </p:nvPr>
        </p:nvSpPr>
        <p:spPr/>
        <p:txBody>
          <a:bodyPr/>
          <a:lstStyle/>
          <a:p>
            <a:r>
              <a:rPr lang="es-CO" dirty="0" smtClean="0"/>
              <a:t>HOSPITAL SAN VICENTE DE PAUL </a:t>
            </a:r>
            <a:endParaRPr lang="es-CO" dirty="0"/>
          </a:p>
        </p:txBody>
      </p:sp>
      <p:pic>
        <p:nvPicPr>
          <p:cNvPr id="1026" name="Picture 2" descr="Resultado de imagen para pregun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3140968"/>
            <a:ext cx="4150094" cy="28883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01775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548680"/>
            <a:ext cx="7520940" cy="3579849"/>
          </a:xfrm>
        </p:spPr>
        <p:txBody>
          <a:bodyPr>
            <a:noAutofit/>
          </a:bodyPr>
          <a:lstStyle/>
          <a:p>
            <a:r>
              <a:rPr lang="es-MX" b="0" dirty="0"/>
              <a:t>En concordancia con lo anterior, contempla los siguientes </a:t>
            </a:r>
            <a:r>
              <a:rPr lang="es-MX" b="0" dirty="0" smtClean="0"/>
              <a:t>objetivos:</a:t>
            </a:r>
          </a:p>
          <a:p>
            <a:endParaRPr lang="es-CO" b="0" dirty="0"/>
          </a:p>
          <a:p>
            <a:pPr lvl="0">
              <a:buFont typeface="+mj-lt"/>
              <a:buAutoNum type="arabicPeriod"/>
            </a:pPr>
            <a:r>
              <a:rPr lang="es-ES" b="0" dirty="0"/>
              <a:t>Identificar los peligros, evaluar y valorar los riesgos y establecer los respectivos controles. </a:t>
            </a:r>
            <a:endParaRPr lang="es-CO" b="0" dirty="0"/>
          </a:p>
          <a:p>
            <a:pPr lvl="0">
              <a:buFont typeface="+mj-lt"/>
              <a:buAutoNum type="arabicPeriod"/>
            </a:pPr>
            <a:r>
              <a:rPr lang="es-ES" b="0" dirty="0"/>
              <a:t>Proteger la seguridad y salud de todos los trabajadores, mediante la mejora </a:t>
            </a:r>
            <a:r>
              <a:rPr lang="es-ES" b="0" dirty="0" smtClean="0"/>
              <a:t>continua del </a:t>
            </a:r>
            <a:r>
              <a:rPr lang="es-ES" b="0" dirty="0"/>
              <a:t>SG-SST. </a:t>
            </a:r>
            <a:endParaRPr lang="es-CO" b="0" dirty="0"/>
          </a:p>
          <a:p>
            <a:pPr lvl="0">
              <a:buFont typeface="+mj-lt"/>
              <a:buAutoNum type="arabicPeriod"/>
            </a:pPr>
            <a:r>
              <a:rPr lang="es-ES" b="0" dirty="0"/>
              <a:t>Cumplir la normatividad vigente aplicable en materia de riesgos laborales. </a:t>
            </a:r>
            <a:endParaRPr lang="es-CO" b="0" dirty="0"/>
          </a:p>
          <a:p>
            <a:pPr lvl="0">
              <a:buFont typeface="+mj-lt"/>
              <a:buAutoNum type="arabicPeriod"/>
            </a:pPr>
            <a:r>
              <a:rPr lang="es-ES" b="0" dirty="0"/>
              <a:t>Establecer estrategias de concientización al personal a través de capacitaciones de orientación a la prevención de accidentes de tránsito y respeto por las señales de tránsito vehicular, que permitan la adopción de conductas proactivas frente al manejo defensivo.</a:t>
            </a:r>
            <a:endParaRPr lang="es-CO" b="0" dirty="0"/>
          </a:p>
          <a:p>
            <a:r>
              <a:rPr lang="es-MX" b="0" dirty="0"/>
              <a:t> </a:t>
            </a:r>
            <a:endParaRPr lang="es-CO" b="0" dirty="0"/>
          </a:p>
          <a:p>
            <a:r>
              <a:rPr lang="es-MX" b="0" dirty="0"/>
              <a:t>Esta política hace parte de las políticas de gestión de la empresa, será revisada anualmente y comunicada a todos los trabajadores.</a:t>
            </a:r>
            <a:endParaRPr lang="es-CO" b="0" dirty="0"/>
          </a:p>
          <a:p>
            <a:endParaRPr lang="es-CO" b="0"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006030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548680"/>
            <a:ext cx="7520940" cy="548640"/>
          </a:xfrm>
        </p:spPr>
        <p:txBody>
          <a:bodyPr/>
          <a:lstStyle/>
          <a:p>
            <a:pPr lvl="1" algn="ctr" rtl="0">
              <a:spcBef>
                <a:spcPct val="0"/>
              </a:spcBef>
            </a:pPr>
            <a:r>
              <a:rPr lang="es-ES" sz="2800" b="1" i="1" kern="1200"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POLITICA DE ELEMENTOS Y EQUIPOS DE PROTECCIÓN PERSONAL</a:t>
            </a:r>
            <a:r>
              <a:rPr lang="es-CO" sz="2800" b="1" i="1" kern="1200"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
            </a:r>
            <a:br>
              <a:rPr lang="es-CO" sz="2800" b="1" i="1" kern="1200"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br>
            <a:endParaRPr lang="es-CO" sz="2800" b="1" i="1" kern="1200" cap="all"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endParaRPr>
          </a:p>
        </p:txBody>
      </p:sp>
      <p:sp>
        <p:nvSpPr>
          <p:cNvPr id="3" name="2 Marcador de contenido"/>
          <p:cNvSpPr>
            <a:spLocks noGrp="1"/>
          </p:cNvSpPr>
          <p:nvPr>
            <p:ph idx="1"/>
          </p:nvPr>
        </p:nvSpPr>
        <p:spPr>
          <a:xfrm>
            <a:off x="822960" y="1340768"/>
            <a:ext cx="7520940" cy="3339709"/>
          </a:xfrm>
        </p:spPr>
        <p:txBody>
          <a:bodyPr>
            <a:normAutofit lnSpcReduction="10000"/>
          </a:bodyPr>
          <a:lstStyle/>
          <a:p>
            <a:pPr algn="just">
              <a:lnSpc>
                <a:spcPct val="150000"/>
              </a:lnSpc>
            </a:pPr>
            <a:r>
              <a:rPr lang="es-ES" b="0" dirty="0" smtClean="0"/>
              <a:t>       Es </a:t>
            </a:r>
            <a:r>
              <a:rPr lang="es-ES" b="0" dirty="0"/>
              <a:t>política de la ESE HOSPITAL SAN VICENTE DE PAUL, empresa social del </a:t>
            </a:r>
            <a:r>
              <a:rPr lang="es-ES" b="0" dirty="0" smtClean="0"/>
              <a:t>estado, prestadora </a:t>
            </a:r>
            <a:r>
              <a:rPr lang="es-ES" b="0" dirty="0"/>
              <a:t>de servicios de salud de segundo nivel de complejidad, </a:t>
            </a:r>
            <a:r>
              <a:rPr lang="es-MX" b="0" dirty="0"/>
              <a:t>comprometerse </a:t>
            </a:r>
            <a:r>
              <a:rPr lang="es-ES" b="0" dirty="0"/>
              <a:t>proteger a sus trabajadores de los peligros y riesgos ocupacionales a los que están expuestos, en la ejecución de sus actividades laborales, mediante el uso de elementos y/o equipos de protección personal, cuando los controles de eliminación, sustitución, de ingeniería y administrativos no son posibles.</a:t>
            </a:r>
            <a:endParaRPr lang="es-CO" b="0" dirty="0"/>
          </a:p>
          <a:p>
            <a:pPr algn="just">
              <a:lnSpc>
                <a:spcPct val="150000"/>
              </a:lnSpc>
            </a:pPr>
            <a:r>
              <a:rPr lang="es-ES" b="0" dirty="0" smtClean="0"/>
              <a:t>       Para </a:t>
            </a:r>
            <a:r>
              <a:rPr lang="es-ES" b="0" dirty="0"/>
              <a:t>que estos elementos y/o equipos de protección personal ofrezcan la protección requerida y estén disponibles se consideran los siguientes aspectos:</a:t>
            </a:r>
            <a:endParaRPr lang="es-CO" b="0" dirty="0"/>
          </a:p>
          <a:p>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5900694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620688"/>
            <a:ext cx="7520940" cy="4464496"/>
          </a:xfrm>
        </p:spPr>
        <p:txBody>
          <a:bodyPr>
            <a:normAutofit fontScale="92500" lnSpcReduction="10000"/>
          </a:bodyPr>
          <a:lstStyle/>
          <a:p>
            <a:pPr lvl="0" algn="just">
              <a:lnSpc>
                <a:spcPct val="150000"/>
              </a:lnSpc>
              <a:buFont typeface="Arial" pitchFamily="34" charset="0"/>
              <a:buChar char="•"/>
            </a:pPr>
            <a:r>
              <a:rPr lang="es-ES" sz="1800" b="0" dirty="0"/>
              <a:t>Elegir correctamente los elementos o equipos a utilizar.</a:t>
            </a:r>
            <a:endParaRPr lang="es-CO" sz="1800" b="0" dirty="0"/>
          </a:p>
          <a:p>
            <a:pPr lvl="0" algn="just">
              <a:lnSpc>
                <a:spcPct val="150000"/>
              </a:lnSpc>
              <a:buFont typeface="Arial" pitchFamily="34" charset="0"/>
              <a:buChar char="•"/>
            </a:pPr>
            <a:r>
              <a:rPr lang="es-ES" sz="1800" b="0" dirty="0"/>
              <a:t>Capacitar en el uso y cuidado de los elementos o equipos de protección personal. </a:t>
            </a:r>
            <a:endParaRPr lang="es-CO" sz="1800" b="0" dirty="0"/>
          </a:p>
          <a:p>
            <a:pPr lvl="0" algn="just">
              <a:lnSpc>
                <a:spcPct val="150000"/>
              </a:lnSpc>
              <a:buFont typeface="Arial" pitchFamily="34" charset="0"/>
              <a:buChar char="•"/>
            </a:pPr>
            <a:r>
              <a:rPr lang="es-ES" sz="1800" b="0" dirty="0"/>
              <a:t>Inspeccionar periódicamente los elementos o equipos de protección personal, mensualmente a través del Responsable del Sistema de Gestión de la Seguridad y Salud en el Trabajo o de un inspector de Equipos de Protección Individual (EPI) mínimo una vez por semestre. . </a:t>
            </a:r>
            <a:endParaRPr lang="es-CO" sz="1800" b="0" dirty="0"/>
          </a:p>
          <a:p>
            <a:pPr lvl="0" algn="just">
              <a:lnSpc>
                <a:spcPct val="150000"/>
              </a:lnSpc>
              <a:buFont typeface="Arial" pitchFamily="34" charset="0"/>
              <a:buChar char="•"/>
            </a:pPr>
            <a:r>
              <a:rPr lang="es-ES" sz="1800" b="0" dirty="0"/>
              <a:t>Reponer   inmediatamente   los   elementos   o   equipos   de protección   personal deteriorados, de acuerdo a los informes del Coordinador de Seguridad y Salud en el Trabajo o del Inspector EPI o cuando el usuario reporte su daño.</a:t>
            </a:r>
            <a:endParaRPr lang="es-CO" sz="1800" b="0" dirty="0"/>
          </a:p>
          <a:p>
            <a:pPr>
              <a:buFont typeface="Arial" pitchFamily="34" charset="0"/>
              <a:buChar char="•"/>
            </a:pPr>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503869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404664"/>
            <a:ext cx="7520940" cy="4506484"/>
          </a:xfrm>
        </p:spPr>
        <p:txBody>
          <a:bodyPr>
            <a:normAutofit fontScale="92500" lnSpcReduction="10000"/>
          </a:bodyPr>
          <a:lstStyle/>
          <a:p>
            <a:pPr algn="just"/>
            <a:r>
              <a:rPr lang="es-ES" sz="1800" b="0" dirty="0" smtClean="0"/>
              <a:t>      Es </a:t>
            </a:r>
            <a:r>
              <a:rPr lang="es-ES" sz="1800" b="0" dirty="0"/>
              <a:t>responsabilidad de los trabajadores y contratistas  de la E.S.E. SAN VICENTE DE </a:t>
            </a:r>
            <a:r>
              <a:rPr lang="es-ES" sz="1800" b="0" dirty="0" smtClean="0"/>
              <a:t>PAUL.</a:t>
            </a:r>
          </a:p>
          <a:p>
            <a:pPr algn="just"/>
            <a:endParaRPr lang="es-CO" sz="1800" b="0" dirty="0" smtClean="0"/>
          </a:p>
          <a:p>
            <a:pPr lvl="0" algn="just">
              <a:buFont typeface="Arial" pitchFamily="34" charset="0"/>
              <a:buChar char="•"/>
            </a:pPr>
            <a:r>
              <a:rPr lang="es-ES" sz="1800" b="0" dirty="0" smtClean="0"/>
              <a:t>Utilizar y conservar correctamente los elementos y equipos de protección personal requeridos para la ejecución de sus actividades.</a:t>
            </a:r>
            <a:endParaRPr lang="es-CO" sz="1800" b="0" dirty="0" smtClean="0"/>
          </a:p>
          <a:p>
            <a:pPr lvl="0" algn="just">
              <a:buFont typeface="Arial" pitchFamily="34" charset="0"/>
              <a:buChar char="•"/>
            </a:pPr>
            <a:r>
              <a:rPr lang="es-ES" sz="1800" b="0" dirty="0" smtClean="0"/>
              <a:t>Reportar </a:t>
            </a:r>
            <a:r>
              <a:rPr lang="es-ES" sz="1800" b="0" dirty="0"/>
              <a:t>al Líder de Seguridad y Salud en el Trabajo la falta o deterioro de un elemento o equipo de protección personal.</a:t>
            </a:r>
            <a:endParaRPr lang="es-CO" sz="1800" b="0" dirty="0"/>
          </a:p>
          <a:p>
            <a:pPr lvl="0" algn="just">
              <a:buFont typeface="Arial" pitchFamily="34" charset="0"/>
              <a:buChar char="•"/>
            </a:pPr>
            <a:r>
              <a:rPr lang="es-ES" sz="1800" b="0" dirty="0"/>
              <a:t>No iniciar la ejecución de una actividad si no dispone de los elementos y equipos de protección personal requeridos para los riesgos a los que estará expuesto. </a:t>
            </a:r>
            <a:endParaRPr lang="es-CO" sz="1800" b="0" dirty="0"/>
          </a:p>
          <a:p>
            <a:pPr lvl="0" algn="just">
              <a:buFont typeface="Arial" pitchFamily="34" charset="0"/>
              <a:buChar char="•"/>
            </a:pPr>
            <a:r>
              <a:rPr lang="es-ES" sz="1800" b="0" dirty="0"/>
              <a:t>Reportar el no uso o uso inadecuado de los elementos o equipos de protección personal por parte de sus colaboradores.</a:t>
            </a:r>
            <a:endParaRPr lang="es-CO" sz="1800" b="0" dirty="0"/>
          </a:p>
          <a:p>
            <a:pPr marL="0" indent="0" algn="just"/>
            <a:endParaRPr lang="es-CO" sz="1800" b="0" dirty="0"/>
          </a:p>
          <a:p>
            <a:pPr algn="just"/>
            <a:r>
              <a:rPr lang="es-ES" sz="1800" b="0" dirty="0" smtClean="0"/>
              <a:t>       Verificar </a:t>
            </a:r>
            <a:r>
              <a:rPr lang="es-ES" sz="1800" b="0" dirty="0"/>
              <a:t>el uso correcto y reposición oportuna de los elementos y equipos de protección personal del personal a cargo.</a:t>
            </a:r>
            <a:endParaRPr lang="es-CO" sz="1800" b="0" dirty="0"/>
          </a:p>
          <a:p>
            <a:pPr algn="just"/>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6362843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POLITICA DE BUEN GOBIERNO</a:t>
            </a:r>
            <a:endParaRPr lang="es-CO"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Marcador de contenido"/>
          <p:cNvSpPr>
            <a:spLocks noGrp="1"/>
          </p:cNvSpPr>
          <p:nvPr>
            <p:ph idx="1"/>
          </p:nvPr>
        </p:nvSpPr>
        <p:spPr>
          <a:xfrm>
            <a:off x="899592" y="1268760"/>
            <a:ext cx="7520940" cy="3810520"/>
          </a:xfrm>
        </p:spPr>
        <p:txBody>
          <a:bodyPr>
            <a:normAutofit fontScale="92500" lnSpcReduction="10000"/>
          </a:bodyPr>
          <a:lstStyle/>
          <a:p>
            <a:pPr algn="just">
              <a:lnSpc>
                <a:spcPct val="150000"/>
              </a:lnSpc>
            </a:pPr>
            <a:r>
              <a:rPr lang="es-ES" dirty="0" smtClean="0"/>
              <a:t>      </a:t>
            </a:r>
            <a:r>
              <a:rPr lang="es-ES" sz="1700" b="0" dirty="0" smtClean="0"/>
              <a:t>Principios </a:t>
            </a:r>
            <a:r>
              <a:rPr lang="es-ES" sz="1700" b="0" dirty="0"/>
              <a:t>del derecho, como: Publicidad, transparencia y equidad, deben verse plasmados como políticas básicas de buen gobierno para nuestra institución.</a:t>
            </a:r>
            <a:endParaRPr lang="es-CO" sz="1700" b="0" dirty="0"/>
          </a:p>
          <a:p>
            <a:pPr algn="just">
              <a:lnSpc>
                <a:spcPct val="150000"/>
              </a:lnSpc>
            </a:pPr>
            <a:r>
              <a:rPr lang="es-ES" sz="1700" dirty="0" smtClean="0"/>
              <a:t>       PUBLICIDAD</a:t>
            </a:r>
            <a:r>
              <a:rPr lang="es-ES" sz="1700" dirty="0"/>
              <a:t>: </a:t>
            </a:r>
            <a:r>
              <a:rPr lang="es-ES" sz="1700" b="0" dirty="0"/>
              <a:t>En el principio de publicidad, la institución adelantara, los procesos de tal forma que se garantice el libre acceso y participación de las personas naturales y jurídicas que manifiesten interés en contratar con la ESE HOSPITAL SAN VICENTE DE PAUL, previo cumplimiento de cada uno de los requisitos legales establecidos por ley. </a:t>
            </a:r>
            <a:endParaRPr lang="es-CO" sz="1700" b="0" dirty="0"/>
          </a:p>
          <a:p>
            <a:pPr algn="just">
              <a:lnSpc>
                <a:spcPct val="150000"/>
              </a:lnSpc>
            </a:pPr>
            <a:r>
              <a:rPr lang="es-ES" sz="1700" b="0" dirty="0" smtClean="0"/>
              <a:t>       Esto </a:t>
            </a:r>
            <a:r>
              <a:rPr lang="es-ES" sz="1700" b="0" dirty="0"/>
              <a:t>implica que la contratación del estado está sometida al control social, conforme a la veeduría que cualquier ciudadano pueda hacer para contribuir con la buena administración de los recursos públicos.</a:t>
            </a:r>
            <a:endParaRPr lang="es-CO" sz="1700" b="0" dirty="0"/>
          </a:p>
          <a:p>
            <a:endParaRPr lang="es-CO" dirty="0"/>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12511623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908720"/>
            <a:ext cx="7520940" cy="4320480"/>
          </a:xfrm>
        </p:spPr>
        <p:txBody>
          <a:bodyPr>
            <a:normAutofit fontScale="92500"/>
          </a:bodyPr>
          <a:lstStyle/>
          <a:p>
            <a:pPr algn="just">
              <a:lnSpc>
                <a:spcPct val="150000"/>
              </a:lnSpc>
            </a:pPr>
            <a:r>
              <a:rPr lang="es-ES" dirty="0" smtClean="0"/>
              <a:t>      </a:t>
            </a:r>
            <a:r>
              <a:rPr lang="es-ES" sz="1800" dirty="0" smtClean="0"/>
              <a:t>TRANSPARENCIA</a:t>
            </a:r>
            <a:r>
              <a:rPr lang="es-ES" sz="1800" dirty="0"/>
              <a:t>: </a:t>
            </a:r>
            <a:r>
              <a:rPr lang="es-ES" sz="1800" b="0" dirty="0"/>
              <a:t>Con el principio de transparencia, la institución seleccionará de manera objetiva las mejores propuestas, a través de procesos que aseguren la imparcialidad y la igualdad de oportunidades. Con este se pretende evitar que la contratación pública se convierta en oportunidad de unos pocos que tengan vínculos preferenciales con círculos de poder del estado, obteniendo contratos sin los requisitos necesarios y mínimos exigidos.</a:t>
            </a:r>
            <a:endParaRPr lang="es-CO" sz="1800" b="0" dirty="0"/>
          </a:p>
          <a:p>
            <a:pPr algn="just">
              <a:lnSpc>
                <a:spcPct val="150000"/>
              </a:lnSpc>
            </a:pPr>
            <a:r>
              <a:rPr lang="es-ES" sz="1800" b="0" dirty="0" smtClean="0"/>
              <a:t>       </a:t>
            </a:r>
            <a:r>
              <a:rPr lang="es-ES" sz="1800" dirty="0" smtClean="0"/>
              <a:t>EQUIDAD</a:t>
            </a:r>
            <a:r>
              <a:rPr lang="es-ES" sz="1800" dirty="0"/>
              <a:t>:</a:t>
            </a:r>
            <a:r>
              <a:rPr lang="es-ES" sz="1800" b="0" dirty="0"/>
              <a:t> Lo esencial de este principio es que cada uno de los procesos se mire de forma equivalente y proporcionada, es decir la igualdad y equivalencia depende de factores objetivos en beneficio de las partes.</a:t>
            </a:r>
            <a:endParaRPr lang="es-CO" sz="1800" b="0" dirty="0"/>
          </a:p>
          <a:p>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4560" y="5063548"/>
            <a:ext cx="2952328" cy="1872208"/>
          </a:xfrm>
          <a:prstGeom prst="rect">
            <a:avLst/>
          </a:prstGeom>
        </p:spPr>
      </p:pic>
    </p:spTree>
    <p:extLst>
      <p:ext uri="{BB962C8B-B14F-4D97-AF65-F5344CB8AC3E}">
        <p14:creationId xmlns:p14="http://schemas.microsoft.com/office/powerpoint/2010/main" val="41888150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PORTAFOLIO DE SERVICIOS</a:t>
            </a:r>
          </a:p>
        </p:txBody>
      </p:sp>
      <p:sp>
        <p:nvSpPr>
          <p:cNvPr id="3" name="2 Marcador de contenido"/>
          <p:cNvSpPr>
            <a:spLocks noGrp="1"/>
          </p:cNvSpPr>
          <p:nvPr>
            <p:ph idx="1"/>
          </p:nvPr>
        </p:nvSpPr>
        <p:spPr>
          <a:xfrm>
            <a:off x="899592" y="1484784"/>
            <a:ext cx="7520940" cy="3579849"/>
          </a:xfrm>
        </p:spPr>
        <p:txBody>
          <a:bodyPr/>
          <a:lstStyle/>
          <a:p>
            <a:pPr>
              <a:buFont typeface="Wingdings" pitchFamily="2" charset="2"/>
              <a:buChar char="ü"/>
            </a:pPr>
            <a:r>
              <a:rPr lang="es-CO" sz="2400" b="0" dirty="0">
                <a:latin typeface="Arial" pitchFamily="34" charset="0"/>
                <a:cs typeface="Arial" pitchFamily="34" charset="0"/>
              </a:rPr>
              <a:t>Consulta externa</a:t>
            </a:r>
          </a:p>
          <a:p>
            <a:pPr>
              <a:buFont typeface="Wingdings" pitchFamily="2" charset="2"/>
              <a:buChar char="ü"/>
            </a:pPr>
            <a:r>
              <a:rPr lang="es-CO" sz="2400" b="0" dirty="0">
                <a:latin typeface="Arial" pitchFamily="34" charset="0"/>
                <a:cs typeface="Arial" pitchFamily="34" charset="0"/>
              </a:rPr>
              <a:t>Urgencia</a:t>
            </a:r>
          </a:p>
          <a:p>
            <a:pPr>
              <a:buFont typeface="Wingdings" pitchFamily="2" charset="2"/>
              <a:buChar char="ü"/>
            </a:pPr>
            <a:r>
              <a:rPr lang="es-CO" sz="2400" b="0" dirty="0">
                <a:latin typeface="Arial" pitchFamily="34" charset="0"/>
                <a:cs typeface="Arial" pitchFamily="34" charset="0"/>
              </a:rPr>
              <a:t>Hospitalización</a:t>
            </a:r>
          </a:p>
          <a:p>
            <a:pPr>
              <a:buFont typeface="Wingdings" pitchFamily="2" charset="2"/>
              <a:buChar char="ü"/>
            </a:pPr>
            <a:r>
              <a:rPr lang="es-CO" sz="2400" b="0" dirty="0">
                <a:latin typeface="Arial" pitchFamily="34" charset="0"/>
                <a:cs typeface="Arial" pitchFamily="34" charset="0"/>
              </a:rPr>
              <a:t>Laboratorio clínico y centro transfusional</a:t>
            </a:r>
          </a:p>
          <a:p>
            <a:pPr>
              <a:buFont typeface="Wingdings" pitchFamily="2" charset="2"/>
              <a:buChar char="ü"/>
            </a:pPr>
            <a:r>
              <a:rPr lang="es-CO" sz="2400" b="0" dirty="0">
                <a:latin typeface="Arial" pitchFamily="34" charset="0"/>
                <a:cs typeface="Arial" pitchFamily="34" charset="0"/>
              </a:rPr>
              <a:t>Imagenología</a:t>
            </a:r>
          </a:p>
          <a:p>
            <a:pPr>
              <a:buFont typeface="Wingdings" pitchFamily="2" charset="2"/>
              <a:buChar char="ü"/>
            </a:pPr>
            <a:r>
              <a:rPr lang="es-CO" sz="2400" b="0" dirty="0">
                <a:latin typeface="Arial" pitchFamily="34" charset="0"/>
                <a:cs typeface="Arial" pitchFamily="34" charset="0"/>
              </a:rPr>
              <a:t>Transporte asistencial medicalizado</a:t>
            </a:r>
          </a:p>
          <a:p>
            <a:pPr>
              <a:buFont typeface="Wingdings" pitchFamily="2" charset="2"/>
              <a:buChar char="ü"/>
            </a:pPr>
            <a:endParaRPr lang="es-CO" dirty="0"/>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17955500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822960" y="44624"/>
            <a:ext cx="7520940" cy="548640"/>
          </a:xfrm>
        </p:spPr>
        <p:txBody>
          <a:bodyPr/>
          <a:lstStyle/>
          <a:p>
            <a:pPr algn="ctr"/>
            <a:r>
              <a:rPr lang="es-CO"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ORGANIGRAMA</a:t>
            </a:r>
            <a:endParaRPr lang="es-CO"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5085184"/>
            <a:ext cx="2952328" cy="1872208"/>
          </a:xfrm>
          <a:prstGeom prst="rect">
            <a:avLst/>
          </a:prstGeom>
        </p:spPr>
      </p:pic>
      <p:pic>
        <p:nvPicPr>
          <p:cNvPr id="6" name="5 Marcador de contenido"/>
          <p:cNvPicPr>
            <a:picLocks noGrp="1"/>
          </p:cNvPicPr>
          <p:nvPr>
            <p:ph idx="1"/>
          </p:nvPr>
        </p:nvPicPr>
        <p:blipFill rotWithShape="1">
          <a:blip r:embed="rId4">
            <a:extLst>
              <a:ext uri="{28A0092B-C50C-407E-A947-70E740481C1C}">
                <a14:useLocalDpi xmlns:a14="http://schemas.microsoft.com/office/drawing/2010/main" val="0"/>
              </a:ext>
            </a:extLst>
          </a:blip>
          <a:srcRect t="2561"/>
          <a:stretch/>
        </p:blipFill>
        <p:spPr bwMode="auto">
          <a:xfrm>
            <a:off x="971601" y="620688"/>
            <a:ext cx="6912768" cy="446449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290762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19140000">
            <a:off x="1034672" y="1822229"/>
            <a:ext cx="5650992" cy="1207509"/>
          </a:xfrm>
        </p:spPr>
        <p:txBody>
          <a:bodyPr/>
          <a:lstStyle/>
          <a:p>
            <a:pPr algn="ctr"/>
            <a:r>
              <a:rPr lang="es-CO" sz="4800" dirty="0" smtClean="0"/>
              <a:t>GRACIAS</a:t>
            </a:r>
            <a:r>
              <a:rPr lang="es-CO" dirty="0" smtClean="0"/>
              <a:t> </a:t>
            </a:r>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3645024"/>
            <a:ext cx="2952328" cy="1872208"/>
          </a:xfrm>
          <a:prstGeom prst="rect">
            <a:avLst/>
          </a:prstGeom>
        </p:spPr>
      </p:pic>
    </p:spTree>
    <p:extLst>
      <p:ext uri="{BB962C8B-B14F-4D97-AF65-F5344CB8AC3E}">
        <p14:creationId xmlns:p14="http://schemas.microsoft.com/office/powerpoint/2010/main" val="2990208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1268760"/>
            <a:ext cx="7128792" cy="3831818"/>
          </a:xfrm>
          <a:prstGeom prst="rect">
            <a:avLst/>
          </a:prstGeom>
          <a:noFill/>
        </p:spPr>
        <p:txBody>
          <a:bodyPr wrap="square" rtlCol="0">
            <a:spAutoFit/>
          </a:bodyPr>
          <a:lstStyle/>
          <a:p>
            <a:pPr algn="just">
              <a:lnSpc>
                <a:spcPct val="150000"/>
              </a:lnSpc>
            </a:pPr>
            <a:r>
              <a:rPr lang="es-CO" dirty="0">
                <a:cs typeface="Arial" pitchFamily="34" charset="0"/>
              </a:rPr>
              <a:t>E</a:t>
            </a:r>
            <a:r>
              <a:rPr lang="es-CO" dirty="0" smtClean="0">
                <a:cs typeface="Arial" pitchFamily="34" charset="0"/>
              </a:rPr>
              <a:t>s </a:t>
            </a:r>
            <a:r>
              <a:rPr lang="es-CO" dirty="0">
                <a:cs typeface="Arial" pitchFamily="34" charset="0"/>
              </a:rPr>
              <a:t>una entidad de salud de orden Departamental, prestadora de servicios de salud del </a:t>
            </a:r>
            <a:r>
              <a:rPr lang="es-CO" dirty="0" smtClean="0">
                <a:cs typeface="Arial" pitchFamily="34" charset="0"/>
              </a:rPr>
              <a:t>segundo</a:t>
            </a:r>
            <a:r>
              <a:rPr lang="es-CO" dirty="0">
                <a:cs typeface="Arial" pitchFamily="34" charset="0"/>
              </a:rPr>
              <a:t> </a:t>
            </a:r>
            <a:r>
              <a:rPr lang="es-CO" dirty="0" smtClean="0">
                <a:cs typeface="Arial" pitchFamily="34" charset="0"/>
              </a:rPr>
              <a:t>nivel </a:t>
            </a:r>
            <a:r>
              <a:rPr lang="es-CO" dirty="0">
                <a:cs typeface="Arial" pitchFamily="34" charset="0"/>
              </a:rPr>
              <a:t>de atención de mediana </a:t>
            </a:r>
            <a:r>
              <a:rPr lang="es-CO" dirty="0" smtClean="0">
                <a:cs typeface="Arial" pitchFamily="34" charset="0"/>
              </a:rPr>
              <a:t>complejidad, fue creado en </a:t>
            </a:r>
            <a:r>
              <a:rPr lang="es-CO" dirty="0">
                <a:cs typeface="Arial" pitchFamily="34" charset="0"/>
              </a:rPr>
              <a:t>el año </a:t>
            </a:r>
            <a:r>
              <a:rPr lang="es-CO" dirty="0" smtClean="0">
                <a:cs typeface="Arial" pitchFamily="34" charset="0"/>
              </a:rPr>
              <a:t>1943.</a:t>
            </a:r>
            <a:r>
              <a:rPr lang="es-CO" dirty="0">
                <a:cs typeface="Arial" pitchFamily="34" charset="0"/>
              </a:rPr>
              <a:t> </a:t>
            </a:r>
            <a:r>
              <a:rPr lang="es-CO" dirty="0" smtClean="0">
                <a:cs typeface="Arial" pitchFamily="34" charset="0"/>
              </a:rPr>
              <a:t>Su </a:t>
            </a:r>
            <a:r>
              <a:rPr lang="es-CO" dirty="0">
                <a:cs typeface="Arial" pitchFamily="34" charset="0"/>
              </a:rPr>
              <a:t>funcionamiento como institución al servicio de salud se consolido en la década de los años 50, gracias a la actividad desarrollada por las religiosas de la comunidad siervas del santísimo y la caridad. A partir de 1975 entro a hacer parte del sistema nacional de salud y a regirse por las normas emanadas de este servicio nacional. En la década de los 80 funciono como hospital regional</a:t>
            </a:r>
            <a:r>
              <a:rPr lang="es-CO" dirty="0"/>
              <a:t>.</a:t>
            </a:r>
          </a:p>
        </p:txBody>
      </p:sp>
      <p:sp>
        <p:nvSpPr>
          <p:cNvPr id="3" name="2 CuadroTexto"/>
          <p:cNvSpPr txBox="1"/>
          <p:nvPr/>
        </p:nvSpPr>
        <p:spPr>
          <a:xfrm>
            <a:off x="1456220" y="476672"/>
            <a:ext cx="6480720" cy="523220"/>
          </a:xfrm>
          <a:prstGeom prst="rect">
            <a:avLst/>
          </a:prstGeom>
          <a:noFill/>
        </p:spPr>
        <p:txBody>
          <a:bodyPr wrap="square" rtlCol="0">
            <a:spAutoFit/>
          </a:bodyPr>
          <a:lstStyle/>
          <a:p>
            <a:pPr algn="ctr"/>
            <a:r>
              <a:rPr lang="es-CO"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E.S.E  Hospital </a:t>
            </a:r>
            <a:r>
              <a:rPr lang="es-CO" sz="28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san Vicente de </a:t>
            </a:r>
            <a:r>
              <a:rPr lang="es-CO"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Paúl</a:t>
            </a:r>
            <a:endParaRPr lang="es-CO"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41168"/>
            <a:ext cx="2952328" cy="1872208"/>
          </a:xfrm>
          <a:prstGeom prst="rect">
            <a:avLst/>
          </a:prstGeom>
        </p:spPr>
      </p:pic>
    </p:spTree>
    <p:extLst>
      <p:ext uri="{BB962C8B-B14F-4D97-AF65-F5344CB8AC3E}">
        <p14:creationId xmlns:p14="http://schemas.microsoft.com/office/powerpoint/2010/main" val="2413262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476672"/>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MISION</a:t>
            </a:r>
            <a:r>
              <a:rPr lang="es-CO"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es-CO"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es-CO" dirty="0"/>
          </a:p>
        </p:txBody>
      </p:sp>
      <p:sp>
        <p:nvSpPr>
          <p:cNvPr id="3" name="2 Marcador de contenido"/>
          <p:cNvSpPr>
            <a:spLocks noGrp="1"/>
          </p:cNvSpPr>
          <p:nvPr>
            <p:ph idx="1"/>
          </p:nvPr>
        </p:nvSpPr>
        <p:spPr>
          <a:xfrm>
            <a:off x="755576" y="1196752"/>
            <a:ext cx="7520940" cy="3888432"/>
          </a:xfrm>
        </p:spPr>
        <p:txBody>
          <a:bodyPr>
            <a:normAutofit fontScale="85000" lnSpcReduction="20000"/>
          </a:bodyPr>
          <a:lstStyle/>
          <a:p>
            <a:pPr algn="just">
              <a:lnSpc>
                <a:spcPct val="150000"/>
              </a:lnSpc>
            </a:pPr>
            <a:r>
              <a:rPr lang="es-CO" dirty="0" smtClean="0"/>
              <a:t>       </a:t>
            </a:r>
            <a:r>
              <a:rPr lang="es-CO" sz="2100" b="0" dirty="0" smtClean="0"/>
              <a:t>Somos </a:t>
            </a:r>
            <a:r>
              <a:rPr lang="es-CO" sz="2100" b="0" dirty="0"/>
              <a:t>una empresa social del estado, prestadora de servicios de salud del municipio de Lorica-Córdoba, reconociendo a los usuarios y habitantes del bajo Sinú como nuestra razón de ser, ofreciendo los servicios de salud de mediana complejidad, enfocados a la atención integral del usuario, su familia y la comunidad. Siendo prioridad la seguridad del paciente y la satisfacción de las necesidades de su salud con criterios de eficiencia, eficacia, principios morales, éticos y de calidad, con el apoyo de un equipo humano altamente capacitado y con las competencias adecuadas para la prestación del servicio. </a:t>
            </a:r>
          </a:p>
          <a:p>
            <a:pPr algn="just"/>
            <a:r>
              <a:rPr lang="es-CO" sz="2100" b="0" i="1" dirty="0" smtClean="0"/>
              <a:t>.</a:t>
            </a:r>
            <a:endParaRPr lang="es-CO" sz="2100"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4237741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VISION</a:t>
            </a:r>
            <a:endParaRPr lang="es-CO" dirty="0"/>
          </a:p>
        </p:txBody>
      </p:sp>
      <p:sp>
        <p:nvSpPr>
          <p:cNvPr id="3" name="2 Marcador de contenido"/>
          <p:cNvSpPr>
            <a:spLocks noGrp="1"/>
          </p:cNvSpPr>
          <p:nvPr>
            <p:ph idx="1"/>
          </p:nvPr>
        </p:nvSpPr>
        <p:spPr>
          <a:xfrm>
            <a:off x="827584" y="1331299"/>
            <a:ext cx="7520940" cy="3579849"/>
          </a:xfrm>
        </p:spPr>
        <p:txBody>
          <a:bodyPr/>
          <a:lstStyle/>
          <a:p>
            <a:pPr algn="just">
              <a:lnSpc>
                <a:spcPct val="150000"/>
              </a:lnSpc>
            </a:pPr>
            <a:r>
              <a:rPr lang="es-CO" dirty="0" smtClean="0"/>
              <a:t>       </a:t>
            </a:r>
            <a:r>
              <a:rPr lang="es-CO" sz="1800" b="0" dirty="0"/>
              <a:t>El Hospital San Vicente de Paul de Lorica, implementara e impulsara un modelo integral de atención, enfocado en nuestros pacientes y colaboradores, fundamentado en la humanización de los servicios de salud, convirtiéndose en el año 2025 en piloto de atención departamental a la vanguardia de tratamientos, diagnósticos, cuidados y tecnología, retomando así la confianza de la ciudadanía y las partes interesadas en sus servicios.</a:t>
            </a:r>
          </a:p>
          <a:p>
            <a:pPr algn="just"/>
            <a:endParaRPr lang="es-CO" sz="2000" dirty="0">
              <a:latin typeface="Arial" pitchFamily="34" charset="0"/>
              <a:cs typeface="Arial" pitchFamily="34" charset="0"/>
            </a:endParaRP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354066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PRINCIPIOS CORPORATIVOS</a:t>
            </a:r>
            <a:endParaRPr lang="es-CO" dirty="0"/>
          </a:p>
        </p:txBody>
      </p:sp>
      <p:sp>
        <p:nvSpPr>
          <p:cNvPr id="3" name="2 Marcador de contenido"/>
          <p:cNvSpPr>
            <a:spLocks noGrp="1"/>
          </p:cNvSpPr>
          <p:nvPr>
            <p:ph idx="1"/>
          </p:nvPr>
        </p:nvSpPr>
        <p:spPr>
          <a:xfrm>
            <a:off x="971600" y="1052736"/>
            <a:ext cx="7520940" cy="3579849"/>
          </a:xfrm>
        </p:spPr>
        <p:txBody>
          <a:bodyPr>
            <a:normAutofit/>
          </a:bodyPr>
          <a:lstStyle/>
          <a:p>
            <a:r>
              <a:rPr lang="es-ES" sz="2000" b="0" i="1" dirty="0">
                <a:latin typeface="Arial" pitchFamily="34" charset="0"/>
                <a:cs typeface="Arial" pitchFamily="34" charset="0"/>
              </a:rPr>
              <a:t>      </a:t>
            </a:r>
            <a:r>
              <a:rPr lang="es-ES" sz="2000" dirty="0"/>
              <a:t> </a:t>
            </a:r>
            <a:endParaRPr lang="es-CO" sz="2000" dirty="0"/>
          </a:p>
          <a:p>
            <a:pPr lvl="0">
              <a:buFont typeface="Wingdings" pitchFamily="2" charset="2"/>
              <a:buChar char="§"/>
            </a:pPr>
            <a:r>
              <a:rPr lang="es-ES" sz="2000" b="0" dirty="0" smtClean="0"/>
              <a:t>Responsabilidad</a:t>
            </a:r>
            <a:endParaRPr lang="es-CO" sz="2000" b="0" dirty="0"/>
          </a:p>
          <a:p>
            <a:pPr lvl="0">
              <a:buFont typeface="Wingdings" pitchFamily="2" charset="2"/>
              <a:buChar char="§"/>
            </a:pPr>
            <a:r>
              <a:rPr lang="es-ES" sz="2000" b="0" dirty="0"/>
              <a:t>Equidad</a:t>
            </a:r>
            <a:endParaRPr lang="es-CO" sz="2000" b="0" dirty="0"/>
          </a:p>
          <a:p>
            <a:pPr lvl="0">
              <a:buFont typeface="Wingdings" pitchFamily="2" charset="2"/>
              <a:buChar char="§"/>
            </a:pPr>
            <a:r>
              <a:rPr lang="es-ES" sz="2000" b="0" dirty="0"/>
              <a:t>Transparencia</a:t>
            </a:r>
            <a:endParaRPr lang="es-CO" sz="2000" b="0" dirty="0"/>
          </a:p>
          <a:p>
            <a:pPr algn="just"/>
            <a:endParaRPr lang="es-CO" dirty="0"/>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1605375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476672"/>
            <a:ext cx="7520940" cy="548640"/>
          </a:xfrm>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VALORES</a:t>
            </a:r>
            <a:endParaRPr lang="es-CO"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Marcador de contenido"/>
          <p:cNvSpPr>
            <a:spLocks noGrp="1"/>
          </p:cNvSpPr>
          <p:nvPr>
            <p:ph idx="1"/>
          </p:nvPr>
        </p:nvSpPr>
        <p:spPr>
          <a:xfrm>
            <a:off x="1259632" y="1556792"/>
            <a:ext cx="5832648" cy="4218452"/>
          </a:xfrm>
        </p:spPr>
        <p:txBody>
          <a:bodyPr>
            <a:normAutofit/>
          </a:bodyPr>
          <a:lstStyle/>
          <a:p>
            <a:pPr lvl="0">
              <a:buFont typeface="Arial" pitchFamily="34" charset="0"/>
              <a:buChar char="•"/>
            </a:pPr>
            <a:r>
              <a:rPr lang="es-CO" sz="2000" b="0" dirty="0"/>
              <a:t>Respeto</a:t>
            </a:r>
          </a:p>
          <a:p>
            <a:pPr lvl="0">
              <a:buFont typeface="Arial" pitchFamily="34" charset="0"/>
              <a:buChar char="•"/>
            </a:pPr>
            <a:r>
              <a:rPr lang="es-CO" sz="2000" b="0" dirty="0"/>
              <a:t>Honestidad</a:t>
            </a:r>
          </a:p>
          <a:p>
            <a:pPr lvl="0">
              <a:buFont typeface="Arial" pitchFamily="34" charset="0"/>
              <a:buChar char="•"/>
            </a:pPr>
            <a:r>
              <a:rPr lang="es-CO" sz="2000" b="0" dirty="0"/>
              <a:t>Compromiso</a:t>
            </a:r>
          </a:p>
          <a:p>
            <a:pPr lvl="0">
              <a:buFont typeface="Arial" pitchFamily="34" charset="0"/>
              <a:buChar char="•"/>
            </a:pPr>
            <a:r>
              <a:rPr lang="es-CO" sz="2000" b="0" dirty="0"/>
              <a:t>Diligencia</a:t>
            </a:r>
          </a:p>
          <a:p>
            <a:pPr lvl="0">
              <a:buFont typeface="Arial" pitchFamily="34" charset="0"/>
              <a:buChar char="•"/>
            </a:pPr>
            <a:r>
              <a:rPr lang="es-CO" sz="2000" b="0" dirty="0"/>
              <a:t>Justicia</a:t>
            </a:r>
          </a:p>
          <a:p>
            <a:pPr algn="just"/>
            <a:endParaRPr lang="es-CO" sz="1900" dirty="0">
              <a:latin typeface="Arial" pitchFamily="34" charset="0"/>
              <a:cs typeface="Arial" pitchFamily="34" charset="0"/>
            </a:endParaRPr>
          </a:p>
        </p:txBody>
      </p:sp>
      <p:pic>
        <p:nvPicPr>
          <p:cNvPr id="6" name="5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24791706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 y estrategias</a:t>
            </a:r>
            <a:endParaRPr lang="es-CO" dirty="0"/>
          </a:p>
        </p:txBody>
      </p:sp>
      <p:sp>
        <p:nvSpPr>
          <p:cNvPr id="3" name="2 Marcador de contenido"/>
          <p:cNvSpPr>
            <a:spLocks noGrp="1"/>
          </p:cNvSpPr>
          <p:nvPr>
            <p:ph idx="1"/>
          </p:nvPr>
        </p:nvSpPr>
        <p:spPr/>
        <p:txBody>
          <a:bodyPr>
            <a:normAutofit fontScale="92500" lnSpcReduction="20000"/>
          </a:bodyPr>
          <a:lstStyle/>
          <a:p>
            <a:pPr marL="0" lvl="1" indent="0">
              <a:lnSpc>
                <a:spcPct val="150000"/>
              </a:lnSpc>
              <a:buNone/>
            </a:pPr>
            <a:r>
              <a:rPr lang="es-ES" sz="1900" dirty="0" smtClean="0"/>
              <a:t>1. Disponer </a:t>
            </a:r>
            <a:r>
              <a:rPr lang="es-ES" sz="1900" dirty="0"/>
              <a:t>de un talento con las capacidades y competencias para el desarrollo de sus funciones y/o actividades, comprometido con el desarrollo institucional.</a:t>
            </a:r>
            <a:endParaRPr lang="es-CO" sz="1900" dirty="0"/>
          </a:p>
          <a:p>
            <a:pPr>
              <a:lnSpc>
                <a:spcPct val="150000"/>
              </a:lnSpc>
            </a:pPr>
            <a:r>
              <a:rPr lang="es-ES" sz="1900" b="0" dirty="0"/>
              <a:t> </a:t>
            </a:r>
            <a:endParaRPr lang="es-CO" sz="1900" b="0" dirty="0"/>
          </a:p>
          <a:p>
            <a:pPr>
              <a:lnSpc>
                <a:spcPct val="150000"/>
              </a:lnSpc>
            </a:pPr>
            <a:r>
              <a:rPr lang="es-ES" sz="1900" b="0" dirty="0"/>
              <a:t>ESTRATEGIA:</a:t>
            </a:r>
            <a:endParaRPr lang="es-CO" sz="1900" b="0" dirty="0"/>
          </a:p>
          <a:p>
            <a:pPr>
              <a:lnSpc>
                <a:spcPct val="150000"/>
              </a:lnSpc>
            </a:pPr>
            <a:r>
              <a:rPr lang="es-ES" sz="1900" b="0" dirty="0"/>
              <a:t> </a:t>
            </a:r>
            <a:endParaRPr lang="es-CO" sz="1900" b="0" dirty="0"/>
          </a:p>
          <a:p>
            <a:pPr lvl="0">
              <a:lnSpc>
                <a:spcPct val="150000"/>
              </a:lnSpc>
              <a:buFont typeface="Arial" pitchFamily="34" charset="0"/>
              <a:buChar char="•"/>
            </a:pPr>
            <a:r>
              <a:rPr lang="es-ES" sz="1900" b="0" dirty="0"/>
              <a:t>Proceso de planeación del talento humano</a:t>
            </a:r>
            <a:endParaRPr lang="es-CO" sz="1900" b="0" dirty="0"/>
          </a:p>
          <a:p>
            <a:pPr lvl="0">
              <a:lnSpc>
                <a:spcPct val="150000"/>
              </a:lnSpc>
              <a:buFont typeface="Arial" pitchFamily="34" charset="0"/>
              <a:buChar char="•"/>
            </a:pPr>
            <a:r>
              <a:rPr lang="es-ES" sz="1900" b="0" dirty="0"/>
              <a:t>Fortalecimiento de la cultura organizacional</a:t>
            </a:r>
            <a:endParaRPr lang="es-CO" sz="1900" b="0" dirty="0"/>
          </a:p>
          <a:p>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911148"/>
            <a:ext cx="2952328" cy="1872208"/>
          </a:xfrm>
          <a:prstGeom prst="rect">
            <a:avLst/>
          </a:prstGeom>
        </p:spPr>
      </p:pic>
    </p:spTree>
    <p:extLst>
      <p:ext uri="{BB962C8B-B14F-4D97-AF65-F5344CB8AC3E}">
        <p14:creationId xmlns:p14="http://schemas.microsoft.com/office/powerpoint/2010/main" val="31083255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1700</TotalTime>
  <Words>2263</Words>
  <Application>Microsoft Office PowerPoint</Application>
  <PresentationFormat>Presentación en pantalla (4:3)</PresentationFormat>
  <Paragraphs>161</Paragraphs>
  <Slides>38</Slides>
  <Notes>5</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Ángulos</vt:lpstr>
      <vt:lpstr>Presentación de PowerPoint</vt:lpstr>
      <vt:lpstr>  </vt:lpstr>
      <vt:lpstr>Quienes somos?</vt:lpstr>
      <vt:lpstr>Presentación de PowerPoint</vt:lpstr>
      <vt:lpstr>MISION </vt:lpstr>
      <vt:lpstr>VISION</vt:lpstr>
      <vt:lpstr>PRINCIPIOS CORPORATIVOS</vt:lpstr>
      <vt:lpstr>VALORES</vt:lpstr>
      <vt:lpstr>Objetivos y estrategias</vt:lpstr>
      <vt:lpstr>Objetivos y estrategias</vt:lpstr>
      <vt:lpstr>Objetivos y estrategias</vt:lpstr>
      <vt:lpstr>Objetivos y estrategias</vt:lpstr>
      <vt:lpstr>Objetivos y estrategias</vt:lpstr>
      <vt:lpstr>Objetivos y estrategias</vt:lpstr>
      <vt:lpstr>POLITICAS INSTITUCIONALES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POLITICA DE NO REUSO </vt:lpstr>
      <vt:lpstr>POLITICA DEL SILENCIO </vt:lpstr>
      <vt:lpstr>POLITICA DEL NO FUMADOR</vt:lpstr>
      <vt:lpstr>POLITICA EN SEGURIDAD Y SALUD EN EL TRABAJO</vt:lpstr>
      <vt:lpstr>Presentación de PowerPoint</vt:lpstr>
      <vt:lpstr>POLITICA DE ELEMENTOS Y EQUIPOS DE PROTECCIÓN PERSONAL </vt:lpstr>
      <vt:lpstr>Presentación de PowerPoint</vt:lpstr>
      <vt:lpstr>Presentación de PowerPoint</vt:lpstr>
      <vt:lpstr>POLITICA DE BUEN GOBIERNO</vt:lpstr>
      <vt:lpstr>Presentación de PowerPoint</vt:lpstr>
      <vt:lpstr>PORTAFOLIO DE SERVICIOS</vt:lpstr>
      <vt:lpstr>ORGANIGRAMA</vt:lpstr>
      <vt:lpstr>GRACIAS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HOSPITAL SAN VICENTE</cp:lastModifiedBy>
  <cp:revision>154</cp:revision>
  <dcterms:created xsi:type="dcterms:W3CDTF">2017-06-28T21:06:19Z</dcterms:created>
  <dcterms:modified xsi:type="dcterms:W3CDTF">2020-07-30T16:17:26Z</dcterms:modified>
</cp:coreProperties>
</file>